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23" r:id="rId1"/>
  </p:sldMasterIdLst>
  <p:sldIdLst>
    <p:sldId id="256" r:id="rId2"/>
    <p:sldId id="257" r:id="rId3"/>
    <p:sldId id="259" r:id="rId4"/>
    <p:sldId id="263" r:id="rId5"/>
    <p:sldId id="264" r:id="rId6"/>
    <p:sldId id="265" r:id="rId7"/>
    <p:sldId id="262" r:id="rId8"/>
    <p:sldId id="25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7" autoAdjust="0"/>
    <p:restoredTop sz="94701" autoAdjust="0"/>
  </p:normalViewPr>
  <p:slideViewPr>
    <p:cSldViewPr snapToGrid="0" snapToObjects="1">
      <p:cViewPr varScale="1">
        <p:scale>
          <a:sx n="69" d="100"/>
          <a:sy n="69" d="100"/>
        </p:scale>
        <p:origin x="-540" y="-102"/>
      </p:cViewPr>
      <p:guideLst>
        <p:guide orient="horz" pos="2160"/>
        <p:guide pos="2880"/>
      </p:guideLst>
    </p:cSldViewPr>
  </p:slideViewPr>
  <p:outlineViewPr>
    <p:cViewPr>
      <p:scale>
        <a:sx n="33" d="100"/>
        <a:sy n="33" d="100"/>
      </p:scale>
      <p:origin x="0" y="355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2233D26B-DFC2-4248-8ED0-AD3E108CBDD7}" type="datetime1">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94C003-38E8-486A-9BFD-47E55D87241C}" type="datetime1">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59EAA3-934B-41DB-B3B1-806F4BE5CC37}" type="datetime1">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8F97F932-D99A-4087-BFB1-EA42FAFC8D2C}" type="datetime1">
              <a:rPr lang="en-US" smtClean="0"/>
              <a:pPr/>
              <a:t>11/13/2014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C96367-2F2B-4F6E-ACF4-15FA13738E10}" type="datetime1">
              <a:rPr lang="en-US" smtClean="0"/>
              <a:pPr/>
              <a:t>11/13/2014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523C92-45F4-4C30-810D-4886C1BA696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8FB3498D-21C7-408B-8EF5-5B55DEF0BFD5}" type="datetime1">
              <a:rPr lang="en-US" smtClean="0"/>
              <a:pPr/>
              <a:t>11/13/2014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84DB246E-8FD1-42FF-94A4-E4133095C37A}" type="datetime1">
              <a:rPr lang="en-US" smtClean="0"/>
              <a:pPr/>
              <a:t>11/13/2014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93939D4-B818-4372-B1EE-7CB6D5BBC74A}" type="datetime1">
              <a:rPr lang="en-US" smtClean="0"/>
              <a:pPr/>
              <a:t>11/13/2014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35E438-4D0D-4834-B658-A90420491D98}" type="datetime1">
              <a:rPr lang="en-US" smtClean="0"/>
              <a:pPr/>
              <a:t>11/13/2014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F8ADFA-7142-4015-85E6-1712F15FA709}" type="datetime1">
              <a:rPr lang="en-US" smtClean="0"/>
              <a:pPr/>
              <a:t>11/13/2014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A581E0-D653-4D78-A48F-41D80498BC7E}" type="datetime1">
              <a:rPr lang="en-US" smtClean="0"/>
              <a:pPr/>
              <a:t>11/13/2014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B3AFFF1-9C47-49F0-AE12-AF188F3F4E82}" type="datetime1">
              <a:rPr lang="en-US" smtClean="0"/>
              <a:pPr/>
              <a:t>11/13/2014</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8237106-F2ED-405E-BC33-CC3CF426205F}"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4924" r:id="rId1"/>
    <p:sldLayoutId id="2147484925" r:id="rId2"/>
    <p:sldLayoutId id="2147484926" r:id="rId3"/>
    <p:sldLayoutId id="2147484927" r:id="rId4"/>
    <p:sldLayoutId id="2147484928" r:id="rId5"/>
    <p:sldLayoutId id="2147484929" r:id="rId6"/>
    <p:sldLayoutId id="2147484930" r:id="rId7"/>
    <p:sldLayoutId id="2147484931" r:id="rId8"/>
    <p:sldLayoutId id="2147484932" r:id="rId9"/>
    <p:sldLayoutId id="2147484933" r:id="rId10"/>
    <p:sldLayoutId id="2147484934" r:id="rId11"/>
  </p:sldLayoutIdLst>
  <p:hf sldNum="0" hdr="0" ft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US" sz="4400" dirty="0" smtClean="0">
                <a:solidFill>
                  <a:srgbClr val="FFFFFF"/>
                </a:solidFill>
                <a:latin typeface="Bangla MN"/>
                <a:cs typeface="Bangla MN"/>
              </a:rPr>
              <a:t>By: Maricela Ornelas</a:t>
            </a:r>
          </a:p>
          <a:p>
            <a:endParaRPr lang="en-US" sz="4400" dirty="0">
              <a:latin typeface="Bangla MN"/>
              <a:cs typeface="Bangla MN"/>
            </a:endParaRPr>
          </a:p>
        </p:txBody>
      </p:sp>
      <p:sp>
        <p:nvSpPr>
          <p:cNvPr id="3" name="Title 2"/>
          <p:cNvSpPr>
            <a:spLocks noGrp="1"/>
          </p:cNvSpPr>
          <p:nvPr>
            <p:ph type="ctrTitle"/>
          </p:nvPr>
        </p:nvSpPr>
        <p:spPr>
          <a:xfrm>
            <a:off x="685800" y="351200"/>
            <a:ext cx="7772400" cy="1470025"/>
          </a:xfrm>
        </p:spPr>
        <p:txBody>
          <a:bodyPr/>
          <a:lstStyle/>
          <a:p>
            <a:r>
              <a:rPr lang="en-US" sz="7200" dirty="0" smtClean="0">
                <a:latin typeface="Bangla MN"/>
                <a:cs typeface="Bangla MN"/>
              </a:rPr>
              <a:t>Math &amp; Music</a:t>
            </a:r>
            <a:endParaRPr lang="en-US" sz="7200" dirty="0">
              <a:latin typeface="Bangla MN"/>
              <a:cs typeface="Bangla MN"/>
            </a:endParaRPr>
          </a:p>
        </p:txBody>
      </p:sp>
    </p:spTree>
    <p:extLst>
      <p:ext uri="{BB962C8B-B14F-4D97-AF65-F5344CB8AC3E}">
        <p14:creationId xmlns:p14="http://schemas.microsoft.com/office/powerpoint/2010/main" xmlns="" val="143137789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err="1" smtClean="0">
                <a:solidFill>
                  <a:srgbClr val="FF0000"/>
                </a:solidFill>
                <a:latin typeface="Bangla MN"/>
                <a:cs typeface="Bangla MN"/>
              </a:rPr>
              <a:t>Phythagoras</a:t>
            </a:r>
            <a:endParaRPr lang="en-US" sz="5400" dirty="0">
              <a:solidFill>
                <a:srgbClr val="FF0000"/>
              </a:solidFill>
              <a:latin typeface="Bangla MN"/>
              <a:cs typeface="Bangla MN"/>
            </a:endParaRPr>
          </a:p>
        </p:txBody>
      </p:sp>
      <p:sp>
        <p:nvSpPr>
          <p:cNvPr id="3" name="Content Placeholder 2"/>
          <p:cNvSpPr>
            <a:spLocks noGrp="1"/>
          </p:cNvSpPr>
          <p:nvPr>
            <p:ph sz="quarter" idx="13"/>
          </p:nvPr>
        </p:nvSpPr>
        <p:spPr/>
        <p:txBody>
          <a:bodyPr>
            <a:normAutofit/>
          </a:bodyPr>
          <a:lstStyle/>
          <a:p>
            <a:r>
              <a:rPr lang="en-US" sz="2400" dirty="0" err="1" smtClean="0">
                <a:latin typeface="Bangla MN"/>
                <a:cs typeface="Bangla MN"/>
              </a:rPr>
              <a:t>Phythagoras</a:t>
            </a:r>
            <a:r>
              <a:rPr lang="en-US" sz="2400" dirty="0" smtClean="0">
                <a:latin typeface="Bangla MN"/>
                <a:cs typeface="Bangla MN"/>
              </a:rPr>
              <a:t> </a:t>
            </a:r>
            <a:r>
              <a:rPr lang="en-US" sz="2400" dirty="0">
                <a:latin typeface="Bangla MN"/>
                <a:cs typeface="Bangla MN"/>
              </a:rPr>
              <a:t>was a famous G</a:t>
            </a:r>
            <a:r>
              <a:rPr lang="en-US" sz="2400" dirty="0" smtClean="0">
                <a:latin typeface="Bangla MN"/>
                <a:cs typeface="Bangla MN"/>
              </a:rPr>
              <a:t>reek mathematician.</a:t>
            </a:r>
          </a:p>
          <a:p>
            <a:r>
              <a:rPr lang="en-US" sz="2400" dirty="0" smtClean="0">
                <a:latin typeface="Bangla MN"/>
                <a:cs typeface="Bangla MN"/>
              </a:rPr>
              <a:t> He was the first to discover that there is a connection between math and music.</a:t>
            </a:r>
          </a:p>
          <a:p>
            <a:r>
              <a:rPr lang="en-US" sz="2400" dirty="0" smtClean="0">
                <a:latin typeface="Bangla MN"/>
                <a:cs typeface="Bangla MN"/>
              </a:rPr>
              <a:t>He discovered that </a:t>
            </a:r>
            <a:r>
              <a:rPr lang="en-US" sz="2400" dirty="0">
                <a:latin typeface="Bangla MN"/>
                <a:cs typeface="Bangla MN"/>
              </a:rPr>
              <a:t>harmony was connected to ratios of whole numbers</a:t>
            </a:r>
            <a:r>
              <a:rPr lang="en-US" sz="2400" dirty="0" smtClean="0">
                <a:latin typeface="Bangla MN"/>
                <a:cs typeface="Bangla MN"/>
              </a:rPr>
              <a:t>.</a:t>
            </a:r>
            <a:r>
              <a:rPr lang="en-US" sz="1600" dirty="0"/>
              <a:t>	</a:t>
            </a:r>
            <a:endParaRPr lang="en-US" sz="1600" dirty="0" smtClean="0"/>
          </a:p>
          <a:p>
            <a:r>
              <a:rPr lang="en-US" sz="2400" dirty="0">
                <a:latin typeface="Bangla MN"/>
                <a:cs typeface="Bangla MN"/>
              </a:rPr>
              <a:t>H</a:t>
            </a:r>
            <a:r>
              <a:rPr lang="en-US" sz="2400" dirty="0" smtClean="0">
                <a:latin typeface="Bangla MN"/>
                <a:cs typeface="Bangla MN"/>
              </a:rPr>
              <a:t>e also discovered that the length of the string in any instrument affects the pitch. A short string gives you a higher pitch and a longer string gives you a lower pitch</a:t>
            </a:r>
            <a:endParaRPr lang="en-US" sz="2400" dirty="0">
              <a:latin typeface="Bangla MN"/>
              <a:cs typeface="Bangla MN"/>
            </a:endParaRPr>
          </a:p>
        </p:txBody>
      </p:sp>
    </p:spTree>
    <p:extLst>
      <p:ext uri="{BB962C8B-B14F-4D97-AF65-F5344CB8AC3E}">
        <p14:creationId xmlns:p14="http://schemas.microsoft.com/office/powerpoint/2010/main" xmlns="" val="3185034529"/>
      </p:ext>
    </p:extLst>
  </p:cSld>
  <p:clrMapOvr>
    <a:masterClrMapping/>
  </p:clrMapOvr>
  <mc:AlternateContent xmlns:mc="http://schemas.openxmlformats.org/markup-compatibility/2006">
    <mc:Choice xmlns:p14="http://schemas.microsoft.com/office/powerpoint/2010/main" xmlns="" Requires="p14">
      <p:transition spd="slow" p14:dur="900">
        <p:fad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solidFill>
                  <a:srgbClr val="FF0000"/>
                </a:solidFill>
                <a:latin typeface="Bangla MN"/>
                <a:cs typeface="Bangla MN"/>
              </a:rPr>
              <a:t>Fractions &amp; Rhythm</a:t>
            </a:r>
            <a:endParaRPr lang="en-US" sz="4800" dirty="0">
              <a:solidFill>
                <a:srgbClr val="FF0000"/>
              </a:solidFill>
              <a:latin typeface="Bangla MN"/>
              <a:cs typeface="Bangla MN"/>
            </a:endParaRPr>
          </a:p>
        </p:txBody>
      </p:sp>
      <p:sp>
        <p:nvSpPr>
          <p:cNvPr id="3" name="Content Placeholder 2"/>
          <p:cNvSpPr>
            <a:spLocks noGrp="1"/>
          </p:cNvSpPr>
          <p:nvPr>
            <p:ph sz="quarter" idx="13"/>
          </p:nvPr>
        </p:nvSpPr>
        <p:spPr/>
        <p:txBody>
          <a:bodyPr>
            <a:normAutofit/>
          </a:bodyPr>
          <a:lstStyle/>
          <a:p>
            <a:r>
              <a:rPr lang="en-US" sz="2000" dirty="0" smtClean="0">
                <a:latin typeface="Bangla MN"/>
                <a:cs typeface="Bangla MN"/>
              </a:rPr>
              <a:t>Math is the foundation of music. In order to create a rhythm we must count the sounds we make and measure the time in between each one.</a:t>
            </a:r>
          </a:p>
          <a:p>
            <a:r>
              <a:rPr lang="en-US" sz="2000" dirty="0" smtClean="0">
                <a:latin typeface="Bangla MN"/>
                <a:cs typeface="Bangla MN"/>
              </a:rPr>
              <a:t>Musicians use the term “measure” to describe the certain amount of time there is between the sounds.</a:t>
            </a:r>
          </a:p>
          <a:p>
            <a:r>
              <a:rPr lang="en-US" sz="2000" dirty="0" smtClean="0">
                <a:latin typeface="Bangla MN"/>
                <a:cs typeface="Bangla MN"/>
              </a:rPr>
              <a:t>A rhythm is made up of one measure, every measure has a fraction of sounds and each are spaced by a certain amount of time. It’s up to you to choose how many sounds you want in a measure and how much time in between each.</a:t>
            </a:r>
          </a:p>
        </p:txBody>
      </p:sp>
    </p:spTree>
    <p:extLst>
      <p:ext uri="{BB962C8B-B14F-4D97-AF65-F5344CB8AC3E}">
        <p14:creationId xmlns:p14="http://schemas.microsoft.com/office/powerpoint/2010/main" xmlns="" val="351886954"/>
      </p:ext>
    </p:extLst>
  </p:cSld>
  <p:clrMapOvr>
    <a:masterClrMapping/>
  </p:clrMapOvr>
  <mc:AlternateContent xmlns:mc="http://schemas.openxmlformats.org/markup-compatibility/2006">
    <mc:Choice xmlns:p14="http://schemas.microsoft.com/office/powerpoint/2010/main" xmlns="" Requires="p14">
      <p:transition spd="slow" p14:dur="900">
        <p:fad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solidFill>
                  <a:srgbClr val="FF0000"/>
                </a:solidFill>
                <a:latin typeface="Bangla MN"/>
                <a:cs typeface="Bangla MN"/>
              </a:rPr>
              <a:t>Ratios &amp; frequency</a:t>
            </a:r>
            <a:endParaRPr lang="en-US" sz="4800" dirty="0">
              <a:solidFill>
                <a:srgbClr val="FF0000"/>
              </a:solidFill>
              <a:latin typeface="Bangla MN"/>
              <a:cs typeface="Bangla MN"/>
            </a:endParaRPr>
          </a:p>
        </p:txBody>
      </p:sp>
      <p:sp>
        <p:nvSpPr>
          <p:cNvPr id="3" name="Content Placeholder 2"/>
          <p:cNvSpPr>
            <a:spLocks noGrp="1"/>
          </p:cNvSpPr>
          <p:nvPr>
            <p:ph sz="quarter" idx="13"/>
          </p:nvPr>
        </p:nvSpPr>
        <p:spPr/>
        <p:txBody>
          <a:bodyPr>
            <a:normAutofit/>
          </a:bodyPr>
          <a:lstStyle/>
          <a:p>
            <a:r>
              <a:rPr lang="en-US" sz="2000" dirty="0" smtClean="0">
                <a:latin typeface="Bangla MN"/>
                <a:cs typeface="Bangla MN"/>
              </a:rPr>
              <a:t>Around 500BC </a:t>
            </a:r>
            <a:r>
              <a:rPr lang="en-US" sz="2000" dirty="0" err="1" smtClean="0">
                <a:latin typeface="Bangla MN"/>
                <a:cs typeface="Bangla MN"/>
              </a:rPr>
              <a:t>Phythagoras</a:t>
            </a:r>
            <a:r>
              <a:rPr lang="en-US" sz="2000" dirty="0" smtClean="0">
                <a:latin typeface="Bangla MN"/>
                <a:cs typeface="Bangla MN"/>
              </a:rPr>
              <a:t> studied the musical scale and the </a:t>
            </a:r>
            <a:r>
              <a:rPr lang="en-US" sz="2000" dirty="0" smtClean="0">
                <a:solidFill>
                  <a:srgbClr val="FF0000"/>
                </a:solidFill>
                <a:latin typeface="Bangla MN"/>
                <a:cs typeface="Bangla MN"/>
              </a:rPr>
              <a:t>ratios</a:t>
            </a:r>
            <a:r>
              <a:rPr lang="en-US" sz="2000" dirty="0" smtClean="0">
                <a:latin typeface="Bangla MN"/>
                <a:cs typeface="Bangla MN"/>
              </a:rPr>
              <a:t> between the lengths of the vibration of strings.</a:t>
            </a:r>
          </a:p>
          <a:p>
            <a:r>
              <a:rPr lang="en-US" sz="2000" dirty="0" smtClean="0">
                <a:latin typeface="Bangla MN"/>
                <a:cs typeface="Bangla MN"/>
              </a:rPr>
              <a:t>The ratios provide a relationship with the </a:t>
            </a:r>
            <a:r>
              <a:rPr lang="en-US" sz="2000" dirty="0" smtClean="0">
                <a:solidFill>
                  <a:srgbClr val="FF0000"/>
                </a:solidFill>
                <a:latin typeface="Bangla MN"/>
                <a:cs typeface="Bangla MN"/>
              </a:rPr>
              <a:t>frequencies</a:t>
            </a:r>
            <a:r>
              <a:rPr lang="en-US" sz="2000" dirty="0" smtClean="0">
                <a:latin typeface="Bangla MN"/>
                <a:cs typeface="Bangla MN"/>
              </a:rPr>
              <a:t> of the notes.</a:t>
            </a:r>
          </a:p>
          <a:p>
            <a:r>
              <a:rPr lang="en-US" sz="2000" dirty="0" smtClean="0">
                <a:latin typeface="Bangla MN"/>
                <a:cs typeface="Bangla MN"/>
              </a:rPr>
              <a:t>Doubling the frequency of any pitch will make the pitch higher than the original pitch. Human ears hear these ratios as harmony.</a:t>
            </a:r>
          </a:p>
          <a:p>
            <a:r>
              <a:rPr lang="en-US" sz="2000" dirty="0" err="1" smtClean="0">
                <a:latin typeface="Bangla MN"/>
                <a:cs typeface="Bangla MN"/>
              </a:rPr>
              <a:t>Phythagoras</a:t>
            </a:r>
            <a:r>
              <a:rPr lang="en-US" sz="2000" dirty="0" smtClean="0">
                <a:latin typeface="Bangla MN"/>
                <a:cs typeface="Bangla MN"/>
              </a:rPr>
              <a:t> developed what is believed to be the first completely mathematically based scale.</a:t>
            </a:r>
            <a:endParaRPr lang="en-US" sz="2000" dirty="0">
              <a:latin typeface="Bangla MN"/>
              <a:cs typeface="Bangla MN"/>
            </a:endParaRPr>
          </a:p>
        </p:txBody>
      </p:sp>
    </p:spTree>
    <p:extLst>
      <p:ext uri="{BB962C8B-B14F-4D97-AF65-F5344CB8AC3E}">
        <p14:creationId xmlns:p14="http://schemas.microsoft.com/office/powerpoint/2010/main" xmlns="" val="620861699"/>
      </p:ext>
    </p:extLst>
  </p:cSld>
  <p:clrMapOvr>
    <a:masterClrMapping/>
  </p:clrMapOvr>
  <mc:AlternateContent xmlns:mc="http://schemas.openxmlformats.org/markup-compatibility/2006">
    <mc:Choice xmlns:p14="http://schemas.microsoft.com/office/powerpoint/2010/main" xmlns="" Requires="p14">
      <p:transition spd="slow" p14:dur="900">
        <p:fad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9759"/>
            <a:ext cx="7924800" cy="1439195"/>
          </a:xfrm>
        </p:spPr>
        <p:txBody>
          <a:bodyPr/>
          <a:lstStyle/>
          <a:p>
            <a:pPr algn="ctr"/>
            <a:r>
              <a:rPr lang="en-US" sz="4800" dirty="0" smtClean="0">
                <a:solidFill>
                  <a:srgbClr val="FF0000"/>
                </a:solidFill>
                <a:latin typeface="Bangla MN"/>
                <a:cs typeface="Bangla MN"/>
              </a:rPr>
              <a:t>Wave length &amp; Duration</a:t>
            </a:r>
            <a:endParaRPr lang="en-US" sz="4800" dirty="0">
              <a:solidFill>
                <a:srgbClr val="FF0000"/>
              </a:solidFill>
              <a:latin typeface="Bangla MN"/>
              <a:cs typeface="Bangla MN"/>
            </a:endParaRPr>
          </a:p>
        </p:txBody>
      </p:sp>
      <p:sp>
        <p:nvSpPr>
          <p:cNvPr id="3" name="Content Placeholder 2"/>
          <p:cNvSpPr>
            <a:spLocks noGrp="1"/>
          </p:cNvSpPr>
          <p:nvPr>
            <p:ph sz="quarter" idx="13"/>
          </p:nvPr>
        </p:nvSpPr>
        <p:spPr>
          <a:xfrm>
            <a:off x="609600" y="1548955"/>
            <a:ext cx="7924800" cy="4643758"/>
          </a:xfrm>
        </p:spPr>
        <p:txBody>
          <a:bodyPr>
            <a:normAutofit/>
          </a:bodyPr>
          <a:lstStyle/>
          <a:p>
            <a:pPr marL="0" indent="0">
              <a:buNone/>
            </a:pPr>
            <a:r>
              <a:rPr lang="en-US" sz="1900" dirty="0" smtClean="0">
                <a:latin typeface="Bangla MN"/>
                <a:cs typeface="Bangla MN"/>
              </a:rPr>
              <a:t>Wave length:</a:t>
            </a:r>
          </a:p>
          <a:p>
            <a:r>
              <a:rPr lang="en-US" sz="1900" dirty="0" smtClean="0">
                <a:latin typeface="Bangla MN"/>
                <a:cs typeface="Bangla MN"/>
              </a:rPr>
              <a:t>Every musical pitch has a distinct frequency therefore, every note has a specific wave length. </a:t>
            </a:r>
          </a:p>
          <a:p>
            <a:r>
              <a:rPr lang="en-US" sz="1900" dirty="0" smtClean="0">
                <a:latin typeface="Bangla MN"/>
                <a:cs typeface="Bangla MN"/>
              </a:rPr>
              <a:t>We can graph sound waves using math. It will create a visual and numeric representation of sound.</a:t>
            </a:r>
          </a:p>
          <a:p>
            <a:pPr marL="0" indent="0">
              <a:buNone/>
            </a:pPr>
            <a:r>
              <a:rPr lang="en-US" sz="1900" dirty="0" smtClean="0">
                <a:latin typeface="Bangla MN"/>
                <a:cs typeface="Bangla MN"/>
              </a:rPr>
              <a:t>Duration:</a:t>
            </a:r>
          </a:p>
          <a:p>
            <a:r>
              <a:rPr lang="en-US" sz="1900" dirty="0" smtClean="0">
                <a:latin typeface="Bangla MN"/>
                <a:cs typeface="Bangla MN"/>
              </a:rPr>
              <a:t>Metronome- indicates how many beats occur per minute. It refers to how long the tone and silence lasts</a:t>
            </a:r>
          </a:p>
          <a:p>
            <a:r>
              <a:rPr lang="en-US" sz="1900" dirty="0" smtClean="0">
                <a:latin typeface="Bangla MN"/>
                <a:cs typeface="Bangla MN"/>
              </a:rPr>
              <a:t>If the metronome indicates sixty beats per minute, then every beat has lasts one second.</a:t>
            </a:r>
          </a:p>
          <a:p>
            <a:r>
              <a:rPr lang="en-US" sz="1900" dirty="0" smtClean="0">
                <a:latin typeface="Bangla MN"/>
                <a:cs typeface="Bangla MN"/>
              </a:rPr>
              <a:t>In this case math is used to divide and multiply the beats in a metronome </a:t>
            </a:r>
            <a:r>
              <a:rPr lang="en-US" sz="1900" u="none" dirty="0" smtClean="0">
                <a:latin typeface="Bangla MN"/>
                <a:cs typeface="Bangla MN"/>
              </a:rPr>
              <a:t>to</a:t>
            </a:r>
            <a:r>
              <a:rPr lang="en-US" sz="1900" u="none" baseline="0" dirty="0" smtClean="0">
                <a:latin typeface="Bangla MN"/>
                <a:cs typeface="Bangla MN"/>
              </a:rPr>
              <a:t> </a:t>
            </a:r>
            <a:r>
              <a:rPr lang="en-US" sz="1900" u="none" dirty="0" smtClean="0">
                <a:latin typeface="Bangla MN"/>
                <a:cs typeface="Bangla MN"/>
              </a:rPr>
              <a:t>find</a:t>
            </a:r>
            <a:r>
              <a:rPr lang="en-US" sz="1900" dirty="0" smtClean="0">
                <a:latin typeface="Bangla MN"/>
                <a:cs typeface="Bangla MN"/>
              </a:rPr>
              <a:t> the time in between each.</a:t>
            </a:r>
          </a:p>
        </p:txBody>
      </p:sp>
    </p:spTree>
    <p:extLst>
      <p:ext uri="{BB962C8B-B14F-4D97-AF65-F5344CB8AC3E}">
        <p14:creationId xmlns:p14="http://schemas.microsoft.com/office/powerpoint/2010/main" xmlns="" val="3164810961"/>
      </p:ext>
    </p:extLst>
  </p:cSld>
  <p:clrMapOvr>
    <a:masterClrMapping/>
  </p:clrMapOvr>
  <mc:AlternateContent xmlns:mc="http://schemas.openxmlformats.org/markup-compatibility/2006">
    <mc:Choice xmlns:p14="http://schemas.microsoft.com/office/powerpoint/2010/main" xmlns="" Requires="p14">
      <p:transition spd="slow" p14:dur="900">
        <p:fad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err="1" smtClean="0">
                <a:solidFill>
                  <a:srgbClr val="FF0000"/>
                </a:solidFill>
                <a:latin typeface="Bangla MN"/>
                <a:cs typeface="Bangla MN"/>
              </a:rPr>
              <a:t>coUNTING</a:t>
            </a:r>
            <a:endParaRPr lang="en-US" sz="5400" dirty="0">
              <a:solidFill>
                <a:srgbClr val="FF0000"/>
              </a:solidFill>
              <a:latin typeface="Bangla MN"/>
              <a:cs typeface="Bangla MN"/>
            </a:endParaRPr>
          </a:p>
        </p:txBody>
      </p:sp>
      <p:sp>
        <p:nvSpPr>
          <p:cNvPr id="3" name="Content Placeholder 2"/>
          <p:cNvSpPr>
            <a:spLocks noGrp="1"/>
          </p:cNvSpPr>
          <p:nvPr>
            <p:ph sz="quarter" idx="13"/>
          </p:nvPr>
        </p:nvSpPr>
        <p:spPr/>
        <p:txBody>
          <a:bodyPr>
            <a:normAutofit/>
          </a:bodyPr>
          <a:lstStyle/>
          <a:p>
            <a:r>
              <a:rPr lang="en-US" sz="2000" dirty="0" smtClean="0">
                <a:latin typeface="Bangla MN"/>
                <a:cs typeface="Bangla MN"/>
              </a:rPr>
              <a:t>Musicians count beats as they perform because it helps the musician give the right duration  to each rest and pitch.</a:t>
            </a:r>
          </a:p>
          <a:p>
            <a:r>
              <a:rPr lang="en-US" sz="2000" dirty="0" smtClean="0">
                <a:latin typeface="Bangla MN"/>
                <a:cs typeface="Bangla MN"/>
              </a:rPr>
              <a:t>Counting the beats identifies precisely where the person is in the music</a:t>
            </a:r>
          </a:p>
          <a:p>
            <a:r>
              <a:rPr lang="en-US" sz="2000" dirty="0" smtClean="0">
                <a:latin typeface="Bangla MN"/>
                <a:cs typeface="Bangla MN"/>
              </a:rPr>
              <a:t>If an orchestra conductor simply says “start at the middle of the bar” it will confuse the musicians. The conductor instead explains with numbers where he wants the orchestra to start like in ‘’on beat four”.</a:t>
            </a:r>
            <a:endParaRPr lang="en-US" sz="2000" dirty="0">
              <a:latin typeface="Bangla MN"/>
              <a:cs typeface="Bangla MN"/>
            </a:endParaRPr>
          </a:p>
        </p:txBody>
      </p:sp>
    </p:spTree>
    <p:extLst>
      <p:ext uri="{BB962C8B-B14F-4D97-AF65-F5344CB8AC3E}">
        <p14:creationId xmlns:p14="http://schemas.microsoft.com/office/powerpoint/2010/main" xmlns="" val="2841133260"/>
      </p:ext>
    </p:extLst>
  </p:cSld>
  <p:clrMapOvr>
    <a:masterClrMapping/>
  </p:clrMapOvr>
  <mc:AlternateContent xmlns:mc="http://schemas.openxmlformats.org/markup-compatibility/2006">
    <mc:Choice xmlns:p14="http://schemas.microsoft.com/office/powerpoint/2010/main" xmlns="" Requires="p14">
      <p:transition spd="slow" p14:dur="900">
        <p:fade/>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smtClean="0">
                <a:solidFill>
                  <a:srgbClr val="FF0000"/>
                </a:solidFill>
                <a:latin typeface="Bangla MN"/>
                <a:cs typeface="Bangla MN"/>
              </a:rPr>
              <a:t>Facts</a:t>
            </a:r>
            <a:endParaRPr lang="en-US" sz="5400" dirty="0">
              <a:solidFill>
                <a:srgbClr val="FF0000"/>
              </a:solidFill>
              <a:latin typeface="Bangla MN"/>
              <a:cs typeface="Bangla MN"/>
            </a:endParaRPr>
          </a:p>
        </p:txBody>
      </p:sp>
      <p:sp>
        <p:nvSpPr>
          <p:cNvPr id="3" name="Content Placeholder 2"/>
          <p:cNvSpPr>
            <a:spLocks noGrp="1"/>
          </p:cNvSpPr>
          <p:nvPr>
            <p:ph sz="quarter" idx="13"/>
          </p:nvPr>
        </p:nvSpPr>
        <p:spPr/>
        <p:txBody>
          <a:bodyPr>
            <a:normAutofit/>
          </a:bodyPr>
          <a:lstStyle/>
          <a:p>
            <a:r>
              <a:rPr lang="en-US" sz="2500" dirty="0" smtClean="0">
                <a:latin typeface="Bangla MN"/>
                <a:cs typeface="Bangla MN"/>
              </a:rPr>
              <a:t>Rhythm is a procedure of patterned recurrence of a beat.</a:t>
            </a:r>
          </a:p>
          <a:p>
            <a:r>
              <a:rPr lang="en-US" sz="2500" dirty="0" smtClean="0">
                <a:latin typeface="Bangla MN"/>
                <a:cs typeface="Bangla MN"/>
              </a:rPr>
              <a:t>Students who do well is music excel in math.</a:t>
            </a:r>
          </a:p>
          <a:p>
            <a:r>
              <a:rPr lang="en-US" sz="2500" dirty="0" smtClean="0">
                <a:latin typeface="Bangla MN"/>
                <a:cs typeface="Bangla MN"/>
              </a:rPr>
              <a:t>In ancient times music was not considered a form of art and it was not enjoyed like it is today. Instead </a:t>
            </a:r>
            <a:r>
              <a:rPr lang="en-US" sz="2500" dirty="0">
                <a:latin typeface="Bangla MN"/>
                <a:cs typeface="Bangla MN"/>
              </a:rPr>
              <a:t>G</a:t>
            </a:r>
            <a:r>
              <a:rPr lang="en-US" sz="2500" dirty="0" smtClean="0">
                <a:latin typeface="Bangla MN"/>
                <a:cs typeface="Bangla MN"/>
              </a:rPr>
              <a:t>reek mathematicians used it as another branch of mathematics</a:t>
            </a:r>
          </a:p>
          <a:p>
            <a:endParaRPr lang="en-US" sz="2000" dirty="0" smtClean="0">
              <a:latin typeface="Bangla MN"/>
              <a:cs typeface="Bangla MN"/>
            </a:endParaRPr>
          </a:p>
          <a:p>
            <a:endParaRPr lang="en-US" sz="2000" dirty="0">
              <a:latin typeface="Bangla MN"/>
              <a:cs typeface="Bangla MN"/>
            </a:endParaRPr>
          </a:p>
        </p:txBody>
      </p:sp>
    </p:spTree>
    <p:extLst>
      <p:ext uri="{BB962C8B-B14F-4D97-AF65-F5344CB8AC3E}">
        <p14:creationId xmlns:p14="http://schemas.microsoft.com/office/powerpoint/2010/main" xmlns="" val="1318573013"/>
      </p:ext>
    </p:extLst>
  </p:cSld>
  <p:clrMapOvr>
    <a:masterClrMapping/>
  </p:clrMapOvr>
  <mc:AlternateContent xmlns:mc="http://schemas.openxmlformats.org/markup-compatibility/2006">
    <mc:Choice xmlns:p14="http://schemas.microsoft.com/office/powerpoint/2010/main" xmlns="" Requires="p14">
      <p:transition spd="slow" p14:dur="900">
        <p:fad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smtClean="0">
                <a:solidFill>
                  <a:srgbClr val="FF0000"/>
                </a:solidFill>
                <a:latin typeface="Bangla MN"/>
                <a:cs typeface="Bangla MN"/>
              </a:rPr>
              <a:t>Sources</a:t>
            </a:r>
            <a:endParaRPr lang="en-US" sz="5400" dirty="0">
              <a:solidFill>
                <a:srgbClr val="FF0000"/>
              </a:solidFill>
              <a:latin typeface="Bangla MN"/>
              <a:cs typeface="Bangla MN"/>
            </a:endParaRPr>
          </a:p>
        </p:txBody>
      </p:sp>
      <p:sp>
        <p:nvSpPr>
          <p:cNvPr id="3" name="Content Placeholder 2"/>
          <p:cNvSpPr>
            <a:spLocks noGrp="1"/>
          </p:cNvSpPr>
          <p:nvPr>
            <p:ph sz="quarter" idx="13"/>
          </p:nvPr>
        </p:nvSpPr>
        <p:spPr/>
        <p:txBody>
          <a:bodyPr>
            <a:normAutofit/>
          </a:bodyPr>
          <a:lstStyle/>
          <a:p>
            <a:r>
              <a:rPr lang="en-US" sz="2200" dirty="0" smtClean="0">
                <a:latin typeface="Bangla MN"/>
                <a:cs typeface="Bangla MN"/>
              </a:rPr>
              <a:t>“Video: Fractions and Rhythm.” Home. Web. 11 Nov 2014.</a:t>
            </a:r>
          </a:p>
          <a:p>
            <a:r>
              <a:rPr lang="en-US" sz="2200" dirty="0" smtClean="0">
                <a:latin typeface="Bangla MN"/>
                <a:cs typeface="Bangla MN"/>
              </a:rPr>
              <a:t>“Math and Music ?” Math and Music ? Web. 11 Nov 2014.</a:t>
            </a:r>
          </a:p>
          <a:p>
            <a:r>
              <a:rPr lang="sk-SK" sz="2200" dirty="0" smtClean="0">
                <a:latin typeface="Bangla MN"/>
                <a:cs typeface="Bangla MN"/>
              </a:rPr>
              <a:t>"</a:t>
            </a:r>
            <a:r>
              <a:rPr lang="sk-SK" sz="2200" dirty="0">
                <a:latin typeface="Bangla MN"/>
                <a:cs typeface="Bangla MN"/>
              </a:rPr>
              <a:t>Lesson." </a:t>
            </a:r>
            <a:r>
              <a:rPr lang="sk-SK" sz="2200" i="1" dirty="0">
                <a:latin typeface="Bangla MN"/>
                <a:cs typeface="Bangla MN"/>
              </a:rPr>
              <a:t>Lesson</a:t>
            </a:r>
            <a:r>
              <a:rPr lang="sk-SK" sz="2200" dirty="0">
                <a:latin typeface="Bangla MN"/>
                <a:cs typeface="Bangla MN"/>
              </a:rPr>
              <a:t>. Web. 11 Nov. 2014</a:t>
            </a:r>
            <a:r>
              <a:rPr lang="sk-SK" sz="2200" dirty="0" smtClean="0">
                <a:latin typeface="Bangla MN"/>
                <a:cs typeface="Bangla MN"/>
              </a:rPr>
              <a:t>.</a:t>
            </a:r>
          </a:p>
          <a:p>
            <a:pPr marL="0" indent="0">
              <a:buNone/>
            </a:pPr>
            <a:endParaRPr lang="en-US" sz="2000" dirty="0">
              <a:latin typeface="Bangla MN"/>
              <a:cs typeface="Bangla MN"/>
            </a:endParaRPr>
          </a:p>
        </p:txBody>
      </p:sp>
    </p:spTree>
    <p:extLst>
      <p:ext uri="{BB962C8B-B14F-4D97-AF65-F5344CB8AC3E}">
        <p14:creationId xmlns:p14="http://schemas.microsoft.com/office/powerpoint/2010/main" xmlns="" val="1029310804"/>
      </p:ext>
    </p:extLst>
  </p:cSld>
  <p:clrMapOvr>
    <a:masterClrMapping/>
  </p:clrMapOvr>
  <mc:AlternateContent xmlns:mc="http://schemas.openxmlformats.org/markup-compatibility/2006">
    <mc:Choice xmlns:p14="http://schemas.microsoft.com/office/powerpoint/2010/main" xmlns="" Requires="p14">
      <p:transition spd="slow" p14:dur="900">
        <p:fade/>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Horizon">
  <a:themeElements>
    <a:clrScheme name="Custom 2">
      <a:dk1>
        <a:sysClr val="windowText" lastClr="000000"/>
      </a:dk1>
      <a:lt1>
        <a:sysClr val="window" lastClr="FFFFFF"/>
      </a:lt1>
      <a:dk2>
        <a:srgbClr val="09213B"/>
      </a:dk2>
      <a:lt2>
        <a:srgbClr val="F4E9BF"/>
      </a:lt2>
      <a:accent1>
        <a:srgbClr val="2C7C9F"/>
      </a:accent1>
      <a:accent2>
        <a:srgbClr val="244A58"/>
      </a:accent2>
      <a:accent3>
        <a:srgbClr val="E2751D"/>
      </a:accent3>
      <a:accent4>
        <a:srgbClr val="FFB400"/>
      </a:accent4>
      <a:accent5>
        <a:srgbClr val="7EB606"/>
      </a:accent5>
      <a:accent6>
        <a:srgbClr val="F70000"/>
      </a:accent6>
      <a:hlink>
        <a:srgbClr val="7030A0"/>
      </a:hlink>
      <a:folHlink>
        <a:srgbClr val="00B0F0"/>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221</TotalTime>
  <Words>492</Words>
  <Application>Microsoft Macintosh PowerPoint</Application>
  <PresentationFormat>On-screen Show (4:3)</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Horizon</vt:lpstr>
      <vt:lpstr>Math &amp; Music</vt:lpstr>
      <vt:lpstr>Phythagoras</vt:lpstr>
      <vt:lpstr>Fractions &amp; Rhythm</vt:lpstr>
      <vt:lpstr>Ratios &amp; frequency</vt:lpstr>
      <vt:lpstr>Wave length &amp; Duration</vt:lpstr>
      <vt:lpstr>coUNTING</vt:lpstr>
      <vt:lpstr>Facts</vt:lpstr>
      <vt:lpstr>Sources</vt:lpstr>
    </vt:vector>
  </TitlesOfParts>
  <Company>Santa Fe Comminity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 &amp; Music</dc:title>
  <dc:creator>Rebecca Ornelas</dc:creator>
  <cp:lastModifiedBy>Hat</cp:lastModifiedBy>
  <cp:revision>3</cp:revision>
  <dcterms:created xsi:type="dcterms:W3CDTF">2014-11-13T02:55:45Z</dcterms:created>
  <dcterms:modified xsi:type="dcterms:W3CDTF">2014-11-13T16:07:11Z</dcterms:modified>
</cp:coreProperties>
</file>