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4" d="100"/>
          <a:sy n="54" d="100"/>
        </p:scale>
        <p:origin x="-9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303AA6C4-1A60-49A6-9A6D-EEDAA3C332EE}" type="datetimeFigureOut">
              <a:rPr lang="en-US" smtClean="0"/>
              <a:pPr/>
              <a:t>11/19/2014</a:t>
            </a:fld>
            <a:endParaRPr lang="en-US"/>
          </a:p>
        </p:txBody>
      </p:sp>
      <p:sp>
        <p:nvSpPr>
          <p:cNvPr id="23" name="Slide Number Placeholder 22"/>
          <p:cNvSpPr>
            <a:spLocks noGrp="1"/>
          </p:cNvSpPr>
          <p:nvPr>
            <p:ph type="sldNum" sz="quarter" idx="11"/>
          </p:nvPr>
        </p:nvSpPr>
        <p:spPr/>
        <p:txBody>
          <a:bodyPr/>
          <a:lstStyle/>
          <a:p>
            <a:fld id="{20B32E2A-A8D0-42CD-98A3-5860650E3344}"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AA6C4-1A60-49A6-9A6D-EEDAA3C332EE}"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32E2A-A8D0-42CD-98A3-5860650E33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AA6C4-1A60-49A6-9A6D-EEDAA3C332EE}" type="datetimeFigureOut">
              <a:rPr lang="en-US" smtClean="0"/>
              <a:pPr/>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32E2A-A8D0-42CD-98A3-5860650E33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303AA6C4-1A60-49A6-9A6D-EEDAA3C332EE}" type="datetimeFigureOut">
              <a:rPr lang="en-US" smtClean="0"/>
              <a:pPr/>
              <a:t>11/19/2014</a:t>
            </a:fld>
            <a:endParaRPr lang="en-US"/>
          </a:p>
        </p:txBody>
      </p:sp>
      <p:sp>
        <p:nvSpPr>
          <p:cNvPr id="19" name="Slide Number Placeholder 18"/>
          <p:cNvSpPr>
            <a:spLocks noGrp="1"/>
          </p:cNvSpPr>
          <p:nvPr>
            <p:ph type="sldNum" sz="quarter" idx="15"/>
          </p:nvPr>
        </p:nvSpPr>
        <p:spPr/>
        <p:txBody>
          <a:bodyPr/>
          <a:lstStyle/>
          <a:p>
            <a:fld id="{20B32E2A-A8D0-42CD-98A3-5860650E3344}"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303AA6C4-1A60-49A6-9A6D-EEDAA3C332EE}" type="datetimeFigureOut">
              <a:rPr lang="en-US" smtClean="0"/>
              <a:pPr/>
              <a:t>11/19/2014</a:t>
            </a:fld>
            <a:endParaRPr lang="en-US"/>
          </a:p>
        </p:txBody>
      </p:sp>
      <p:sp>
        <p:nvSpPr>
          <p:cNvPr id="20" name="Slide Number Placeholder 19"/>
          <p:cNvSpPr>
            <a:spLocks noGrp="1"/>
          </p:cNvSpPr>
          <p:nvPr>
            <p:ph type="sldNum" sz="quarter" idx="11"/>
          </p:nvPr>
        </p:nvSpPr>
        <p:spPr/>
        <p:txBody>
          <a:bodyPr/>
          <a:lstStyle/>
          <a:p>
            <a:fld id="{20B32E2A-A8D0-42CD-98A3-5860650E3344}"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303AA6C4-1A60-49A6-9A6D-EEDAA3C332EE}" type="datetimeFigureOut">
              <a:rPr lang="en-US" smtClean="0"/>
              <a:pPr/>
              <a:t>11/19/2014</a:t>
            </a:fld>
            <a:endParaRPr lang="en-US"/>
          </a:p>
        </p:txBody>
      </p:sp>
      <p:sp>
        <p:nvSpPr>
          <p:cNvPr id="25" name="Slide Number Placeholder 24"/>
          <p:cNvSpPr>
            <a:spLocks noGrp="1"/>
          </p:cNvSpPr>
          <p:nvPr>
            <p:ph type="sldNum" sz="quarter" idx="16"/>
          </p:nvPr>
        </p:nvSpPr>
        <p:spPr/>
        <p:txBody>
          <a:bodyPr/>
          <a:lstStyle/>
          <a:p>
            <a:fld id="{20B32E2A-A8D0-42CD-98A3-5860650E3344}"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303AA6C4-1A60-49A6-9A6D-EEDAA3C332EE}" type="datetimeFigureOut">
              <a:rPr lang="en-US" smtClean="0"/>
              <a:pPr/>
              <a:t>11/19/2014</a:t>
            </a:fld>
            <a:endParaRPr lang="en-US"/>
          </a:p>
        </p:txBody>
      </p:sp>
      <p:sp>
        <p:nvSpPr>
          <p:cNvPr id="24" name="Slide Number Placeholder 23"/>
          <p:cNvSpPr>
            <a:spLocks noGrp="1"/>
          </p:cNvSpPr>
          <p:nvPr>
            <p:ph type="sldNum" sz="quarter" idx="17"/>
          </p:nvPr>
        </p:nvSpPr>
        <p:spPr/>
        <p:txBody>
          <a:bodyPr/>
          <a:lstStyle/>
          <a:p>
            <a:fld id="{20B32E2A-A8D0-42CD-98A3-5860650E3344}"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303AA6C4-1A60-49A6-9A6D-EEDAA3C332EE}" type="datetimeFigureOut">
              <a:rPr lang="en-US" smtClean="0"/>
              <a:pPr/>
              <a:t>11/19/2014</a:t>
            </a:fld>
            <a:endParaRPr lang="en-US"/>
          </a:p>
        </p:txBody>
      </p:sp>
      <p:sp>
        <p:nvSpPr>
          <p:cNvPr id="14" name="Slide Number Placeholder 13"/>
          <p:cNvSpPr>
            <a:spLocks noGrp="1"/>
          </p:cNvSpPr>
          <p:nvPr>
            <p:ph type="sldNum" sz="quarter" idx="11"/>
          </p:nvPr>
        </p:nvSpPr>
        <p:spPr/>
        <p:txBody>
          <a:bodyPr/>
          <a:lstStyle/>
          <a:p>
            <a:fld id="{20B32E2A-A8D0-42CD-98A3-5860650E3344}"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303AA6C4-1A60-49A6-9A6D-EEDAA3C332EE}" type="datetimeFigureOut">
              <a:rPr lang="en-US" smtClean="0"/>
              <a:pPr/>
              <a:t>11/19/2014</a:t>
            </a:fld>
            <a:endParaRPr lang="en-US"/>
          </a:p>
        </p:txBody>
      </p:sp>
      <p:sp>
        <p:nvSpPr>
          <p:cNvPr id="12" name="Slide Number Placeholder 11"/>
          <p:cNvSpPr>
            <a:spLocks noGrp="1"/>
          </p:cNvSpPr>
          <p:nvPr>
            <p:ph type="sldNum" sz="quarter" idx="11"/>
          </p:nvPr>
        </p:nvSpPr>
        <p:spPr/>
        <p:txBody>
          <a:bodyPr/>
          <a:lstStyle/>
          <a:p>
            <a:fld id="{20B32E2A-A8D0-42CD-98A3-5860650E3344}"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303AA6C4-1A60-49A6-9A6D-EEDAA3C332EE}" type="datetimeFigureOut">
              <a:rPr lang="en-US" smtClean="0"/>
              <a:pPr/>
              <a:t>11/19/2014</a:t>
            </a:fld>
            <a:endParaRPr lang="en-US"/>
          </a:p>
        </p:txBody>
      </p:sp>
      <p:sp>
        <p:nvSpPr>
          <p:cNvPr id="18" name="Slide Number Placeholder 17"/>
          <p:cNvSpPr>
            <a:spLocks noGrp="1"/>
          </p:cNvSpPr>
          <p:nvPr>
            <p:ph type="sldNum" sz="quarter" idx="16"/>
          </p:nvPr>
        </p:nvSpPr>
        <p:spPr/>
        <p:txBody>
          <a:bodyPr/>
          <a:lstStyle/>
          <a:p>
            <a:fld id="{20B32E2A-A8D0-42CD-98A3-5860650E3344}"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303AA6C4-1A60-49A6-9A6D-EEDAA3C332EE}" type="datetimeFigureOut">
              <a:rPr lang="en-US" smtClean="0"/>
              <a:pPr/>
              <a:t>11/19/2014</a:t>
            </a:fld>
            <a:endParaRPr lang="en-US"/>
          </a:p>
        </p:txBody>
      </p:sp>
      <p:sp>
        <p:nvSpPr>
          <p:cNvPr id="20" name="Slide Number Placeholder 19"/>
          <p:cNvSpPr>
            <a:spLocks noGrp="1"/>
          </p:cNvSpPr>
          <p:nvPr>
            <p:ph type="sldNum" sz="quarter" idx="15"/>
          </p:nvPr>
        </p:nvSpPr>
        <p:spPr/>
        <p:txBody>
          <a:bodyPr/>
          <a:lstStyle/>
          <a:p>
            <a:fld id="{20B32E2A-A8D0-42CD-98A3-5860650E3344}"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303AA6C4-1A60-49A6-9A6D-EEDAA3C332EE}" type="datetimeFigureOut">
              <a:rPr lang="en-US" smtClean="0"/>
              <a:pPr/>
              <a:t>11/19/2014</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20B32E2A-A8D0-42CD-98A3-5860650E334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Osha Fiuty</a:t>
            </a:r>
            <a:endParaRPr lang="en-US" dirty="0"/>
          </a:p>
        </p:txBody>
      </p:sp>
      <p:sp>
        <p:nvSpPr>
          <p:cNvPr id="2" name="Title 1"/>
          <p:cNvSpPr>
            <a:spLocks noGrp="1"/>
          </p:cNvSpPr>
          <p:nvPr>
            <p:ph type="title"/>
          </p:nvPr>
        </p:nvSpPr>
        <p:spPr/>
        <p:txBody>
          <a:bodyPr/>
          <a:lstStyle/>
          <a:p>
            <a:r>
              <a:rPr lang="en-US" dirty="0" smtClean="0"/>
              <a:t>Math and Music Theory</a:t>
            </a:r>
            <a:endParaRPr lang="en-US" dirty="0"/>
          </a:p>
        </p:txBody>
      </p:sp>
    </p:spTree>
    <p:extLst>
      <p:ext uri="{BB962C8B-B14F-4D97-AF65-F5344CB8AC3E}">
        <p14:creationId xmlns:p14="http://schemas.microsoft.com/office/powerpoint/2010/main" xmlns="" val="614749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Modes are musical scales developed by the Greeks that work in a series of pitch relationships. These 7 note modes create melodic tones based on their intervals. This is where the math comes in, when you must determine intervals. Using extremely simple mathematic application, a musician can tell you the specific mode that is formed in this series of numbers 2122122. </a:t>
            </a:r>
            <a:endParaRPr lang="en-US" dirty="0"/>
          </a:p>
        </p:txBody>
      </p:sp>
      <p:sp>
        <p:nvSpPr>
          <p:cNvPr id="4" name="Title 3"/>
          <p:cNvSpPr>
            <a:spLocks noGrp="1"/>
          </p:cNvSpPr>
          <p:nvPr>
            <p:ph type="title"/>
          </p:nvPr>
        </p:nvSpPr>
        <p:spPr/>
        <p:txBody>
          <a:bodyPr/>
          <a:lstStyle/>
          <a:p>
            <a:r>
              <a:rPr lang="en-US" dirty="0" smtClean="0"/>
              <a:t>The Greek Modes</a:t>
            </a:r>
            <a:endParaRPr lang="en-US" dirty="0"/>
          </a:p>
        </p:txBody>
      </p:sp>
      <p:sp>
        <p:nvSpPr>
          <p:cNvPr id="5" name="AutoShape 2" descr="data:image/jpeg;base64,/9j/4AAQSkZJRgABAQAAAQABAAD/2wCEAAkGBhQSERQTExQWFRQWGBoYGRgYGBoWGBcaHB4cFxgYHBgYGyYfGhskGxwcIC8gIycpLCwsHB4xNTAqNSYrLCkBCQoKDgwOGg8PGiwkHyQsLCksLCwsLCwsLCwsLCwsLCwsLCwsKSwsLCwsLCwsLCwsLCwsLCwsLCwsLCksLCksLP/AABEIAOEA4QMBIgACEQEDEQH/xAAcAAAABwEBAAAAAAAAAAAAAAAAAgMEBQYHAQj/xABREAABAgMGAgUIBAoGCAcAAAABAhEAAyEEBRIxQVEGYRMicYGRBzJSobHB0fAUQpLhFSMzU1RicpPS8RYkQ6KjshdVY3OCg7PTNDVEZHSU4v/EABoBAAIDAQEAAAAAAAAAAAAAAAIDAQQFAAb/xAA1EQACAgEDAQQIBQMFAAAAAAAAAQIRAxIhMQQTIkFRFFJhgZGhsfAyccHR4SNCYgUzcrLx/9oADAMBAAIRAxEAPwCaHleuz9IV+6m+zDBR5Wbscq+lLJIA/JTGSA7ADo2174whVzzSpzLYHRKkj2kwsm4yf7KZ9tHwjM9Cw+s/ii322T1fkbcjyr3aAWta8Tk4jJmE15dGwDUyjn+la7cAQLWsBmJ6OaSoauTLJc7hjGJ/gM/mpv20fCOS7qmIUSJGMNlML/5FCO9Cw8638V+xHbZPV+RtUzyqXcZwX9KTgCSCDInY8TgghYTQbgg6R2yeVa70zJhVak4CQUtInhQDAEKUxCquxAGcZHJs2T3ehQ5TZqSRrXpDEiiRZv8AVS//ALC+/LVnjvQ8HrfOP7E9rk8vqRS1yFzZy+nSgLmrWkFMwnCVEp81JGUNLVPQPNmhQ0YKD/aSIl7xlWXCpKbvmylEUV05JGuSgRlvFSUKttF5JPZP6CVcd2hWZaHNRHEHakJGOJg6I1u9xbpGh1ZrVQaEesQzxsN8u6OdMfnSIcbDWSiek3iks+4y+Ealw55Q7HIs6ZUybhUkKD4FVBL89/VGLWSWSHBII2+MT903lLT+Us0qcNAt33LMIrZsKyJJt0t9hsHW6W5sM7yp3eACuevCpLfklse8Jr3GGkjyo3WhEtEuetAltgwy5jhgUt1kl6E5+2KL+GrMwIu2yDd1qL8h1KHnXKGlovZKvMsdgR2pKz7or+h4m7cpfna/9JeWaVJe6maZ/pbu3EFfSJgLMQJa2UNi6YPI8rd24i0+Z1iKFEzC9A9U09niYxqdZhMUTMRKbaSUSAP8JRPfC0uxWTIyCef0v4WeCXRYfWfxQHbT8vka7N8q12JQZRnrKQMNErLDYKSPW8F/0u3YVJUqdNKklwcEwF2KdBsSIyGdY7OC8uWEKGRVPE1D80LkMod8SdjvzAkBUi7ZhGZVZ0ucvRYA821ygvQ8Pm/iiO2n5fI06f5ZLtUpJE+aAk1SJSmVRmL6PXugsry03chapiZk1bpYSygpQD6TsS5ilSuN7IkF7su1WWlR4SS9a/yeFP6b2JSVA3ZdgBBFHB7iJQI7RlDY4Ma3/VAOcuP3IEX3ZTNtE1c4gz50ybhTLUoJxqKmejs+whQXzY/0hf7lX8UIX8bHaVYpcqzWUu56OZMKTlTApgnI5bkwjddgs0teKauRaJYdpSphlgEkVxIUFKYOG5w60v7voBTfh9RtfMyzzGMq01NCFy1J5u4fsi82K55i5UrAhRVPlIIRgKQVpBC1JxVILDP0Ym+GPKZY5CeiTLs8hKPNwSzMBJdRAUmYpb9qc6bRYLytovOYZS5MtdjEoPMdaJhnFlBMtQYlISHOnWA0IITnGK1SfAcYyeyXJnvk94Um2iyKCgqUROUsKUl0rCkIBbrB2bMOKnaJC/eF02NAmTpxTLcDEJRUATk7L6vaY0eyKKUiWyELwkpQlylKQwZ2HsHqMC+pEtciYmc3RlBC3yYhjGX6ZkWTZ92/Z9aLXo8dPtMb/C1h/TP8BX8UCF/odw7f4y/jAjXtev8AT9ilpfl9f3KVKkKU4SkqIBUWBLJTVSi2QAzMHVZyklKklKhQpUCkg7EEOD2xdOFOJLssnSFAnibMloSFzZfSCWoAqLBGf4xKSQKHqbGDGfcmDAVTlHGVqmmXNM1ZKVJIK2CsOIhZFAVDQGjLAooeEcm7oP0Q5eHdGgqv25emFo6OdjSJeFOBeBJloCEAIxBJAwpzGY0itcZ8RItdrXNRi6MJCEOjD1QVKyH6ylGtansE2dRCGUOXhA6FOw8ILj+WMBc4c3PIx1kUMLbNAUyRpDQmFLSawjEBN+AIECBEkAgRe+HeB02iTLNQVdYkZ107Gbxi33Z5LJCGMwPrCJZ4otR6aT3syKzWVeyhtoDy8IdotXWSkpAbJTMX7Y1Hjm4ZYkJwJbCrTaMtwu7+cKHm3vaBjk1jZYuzqiUKAKaKqI4mUB/L7oRsiw4U9CAG55fPdD56QcH4CMy3sTRZyXYEskqLB2SkOpRYUAGZgy7JhUUqBSoFilQYg7EEOIu3C97XfYxMWJkxU2bLSAqbLxplLHXLJQkEjpAlw5fCiubcmWi5+jwPPW61rVMwq6RSlIwPiUxZzjagxB2rE69+BOgpK7OlvkQX6Ek1c/PdGkS7/ug2n6SUTelxJLKSsoSwCAMOLAwSHFKEZ5CKpxDeX0ieuYGCSwQAAnCgBkhgWHiYJSshxogfoAjn4OSd4cwYL5ez4wQIh+CENr2RxN1IJo4Az+EPEq7onLm4YmTVoU4RKwiYZnVWjDlhJJbG/wBU1DVAzESkoq2EotukRnC/A0y02gs6ZMpQ6VWEuaYsCHDLUctg71cPtFkskuXKQoI6NEpBwpcgJSAalJYO2pDhzzg10XUiWEdESmUEAJRXVjiJJcnthe8pqcOBR884QMye7bTvjFz5nkl7DRx41BFcvfioWIAmUZk6aCsjEEpSNE4mJybIGKXxNxPPtqDLmNKlHOWgkv8AtLNVa5ADlrEl5QS9pQlwGlJNX1Kich2RW0IRX8YkZaLb/JF7psONRU2tyvlyTtxXBCfgOVsrxgRN9En84n/E/gjsXtSKmgpUdi6nyI3qNJB/5g+EITPI7eo/s5X71PvMJ7fGv7gtDZUQY6FRZZvkovRP9ij94j+KGi/Jteg/9P4Ll/xxPb4/WXxJ7OXkRDwhOU1e72xNHgG8v0f+/L/jiLvfhy1yAOmlYQSw6yCCWf6qjp7RvHLLjlspL4k6JLlENMW5gsGUhs83gsNBYIUkoc+HwhOHlgsMxb9GCWzblX3RDdIKCtmyeTMgWRHeH5AkARcpqwWrGGcO33aEp6OVOWFA0lhAUfWKV1eNJ4fs1tmoWJ60JXh6rDlme+MvLFps18bUkmOOLLfJRKUFmpDADzlHRh26xjF4JabNAGGuT7jEz98aVZ+Cp4mKn2ib0lHDJbsc1ppRozriBbWqYBUjD7H9h9sOwKm0LzvupvzCWTLt9R19fsiRwkCG9kshUUhIDkEsciCRE7YeCrdPfoxLZJKTjVkR2Ch+7eGLJGLtsr5YNxIgzIHSxaE+SC9DV7N9tX8EHT5HL09KzfaV/BDe3x+ZU0S8iroVB0qi1o8jF6+lZe9a/wDtwceRW9fzlk+2v/tx3bQ8wdLKmFR3HFpneRu80gY59iSCWDrWK6D8lCNu8kt5SnefZCrCVBAWvEoAElgqUBpvHdrDzO0sgLOMSkpdsSgl9nID+uNi4fsiJKTKlhPQgZipWquNS6ecTz8Ix7hiQbStDghIqpg7AHlWpjWLFPKWcOk5EVB8PnwjL/1PK40lv5mj0WLUm/gWeXNViAwjA2b1B2baIm0Wzpp6JZTgShausTRRAWnCC1FBsbeixrVqhxB5V+jm/R7MgLUPOmKcpDVISkNiNM3A7Yr97+VG2y0TEnoyFDCFYGUHAchi2ZOmULx9Plmk6JnlgnyOeNLyE21KWnzWYf8ACVJ9oiBS5hKWSZUly56NJL51cv64XFI28SqCRmzdybDP8tAgYhAhoBusm+bMErSq3SluXH41CSkMBhdKn0JfmYaW2+pCpOAW+SldeuFyyzu1CWo9OwR5iXa5ZUcNnS2gKpiiKbhQffKCS7QkLxLlhadEuUgDSoL0FKnteMv0H/L5FlZq8D0vbL+kEpa2SQAQSMaDibm9H190NDf8npcf0qThwkYekRU0q76NlzMYCi32b9DJ/wCcunLKDC8bN+hf40yI9A/yfwC9I9htsy+5XXe0SFKLMnpEJyGpBLE7+qM247nIWAsT0KV1Th6UTyFEl2mM6hQZ6DIRWV3hZzlYwB/vpj+J+ER9tnoUXRL6MbYir1qh2Lpezd6iJZrXAnaJhUoks5OmXdyhMwBHcNHi4I5OCLNwVePRTWNQtvV90VmJm5VpVhTkpOXMZwrN+AsdM0pmwXIZQQ7DL11h1dN8yxPCVrSFV6rsQnSmoiu3Ovo5YJ62raxK/hCVPzlkszuZacq5KVlGZyza02qSJK03kkKmAEmWag6NqByEYNarQJk+YsZKUojseg8I0Xi3icolTEgJS6cKWUVdY0ocIFBtGZyTR9jFzp40nIodTJOSh5blquI/jEK0HZ2fPfGmcE8QyJBtHTTghMxQViWrzS2Fn0oA3ZGWXTLPnPozeHjE+EAgkpBcBxzz+DRWyJN0O03E1ZXF13GUmWLyljCUnF0gUpTbk579oELTeOLuVNlzPwjKAQlScAWMKiSkhR1cM21TGJT7ehIwy7HYyQalSFYm384j1MKxGWWyqQtUzoJKsYUGWlS0JxF3QkJYEZB3DaGHQ6WDVpszZycXTPQVn44u1E2ZM/CMo426pWMKaBNGGXVeupVvCVk4yu2VK6MXihTEHGpbqoQWJZjkx3rGMC91f6vu/vs84+yDovVX6Ddwb/286va49jQz0WPtF6zaLw47u6YENbbKQlaVnGMbMc0+irY6Q1vXjywEqWi22ZQ6FaQnOapRdgJiiAlPLsjFr2tBnyjLNmsElyDjlSZqFhi7AnfJi8E4R4VSq0JmTFBcuUQVBKV+dmkEkClH7ucRPBCEXKQUG5SUUX/yc3ImzyAhTCcuq302S+oD+Jiw8f2mTZ7KlCJqJU6dquZ0QwDzi2ugHb4vbou+VNBK14Up6z5EAVfFpSsZteXHEiatR+jSrQmqZcyZZyuYlDkoqU4WYvhwjMxT6XG803kkufkXuolHFFQiypWyydHNEzppCklJIwTAVZFIoQNfUOyG/Ey1DqrThVQgHNSFAFKq6Hlt2xe7u4ns4l/+XWFU0pCpcxMmWWOhMrG6lCnVBBB0EN7w8qs0reZ9GWseaZtjSqZLoUsOsMNCaEa7GNaKM1sRu270WiXIa0WaWsykSzLUsJUFIGE0AIqzu9XhX8Eyqf16xfvh8Igr5micyV2dElQFOhsKpKq5K6swP3uOURdn4aTiBKbUsagWdSX/AOLEW7WiFFrx+hzafgXH8DSv02x/vvugRAf0el/oc/7Kv+7Aiafm/l+xG33ZCdYfUT9ofCACfRH2h8Ikhdh1UPAb9sdTdb/WHgPSHOF9ow+zQwc+inx7to7jV6KfH7okDdWfWfPQbtvHTdA9L1J3beO1snQiInrVkUprz9WURs6mYiSvaYlCsKVBRq9Aw7xEQS9YZG3uwXS2QZOTxzE8GNQ/ODYcI7YImhJQhSQC4Ipzg60Vh1dkoFaUlqlq5QMpUhsMdz3J+6OJlyyBOSVJ9cTNpv2wgY0pU5zbEKc/hD+w3GhSNFNTwjl68PyujZIb1RkPLFvijdWGSWzKBxNf/wBKmJIGFCBhSn2mmpp4Q2s0vqEa/HSCWmx4JhTo7R1JYHd/XGoq0pRMWpa3KfJI3ZaCmjtSh9x5ROS74SAEAl1GoOQ7D2xWLPVSW1ETs2yJSpOLModPbV/Cnd3xWyxV7l7HJ6SRtFhBGLInbnmPf2xF2uzrHmYlJYg4SRhLYg9Wftz5w/sdrCgRMISoZDQ7gc8i0NbwC0dYgMsMRodj8DnHYZtPSxHU401qRCSlKUAoTSasxdw7kP1q0GnODpQs1JBy0Uc++GlhmV6NRCcyFGoSoVGVWLNR89Yu/C0uy2tAHR4ZicOMOouADUVyNHprFuTa3RnRSexUkoU4ZEtSqADCqpJYDztY2LhO7EyZAkjDLmmpUUOgqLOpgRiAFM8hEfd/C0tKkzESQSkghyfYrOLzc8uQtBEwlOGrEZHPPN9tcoyuqyvLJY17zR6fGscXkZWvKjbkWKVLlWdf46diUdUiUMy36xYUIdlE5RmRvqf+cHcgRoV63HJnTDMWjES46xW+F2SP5Z1iOvG4pCZaymWl8KiCMWYISK8ouY6gqWxVyXN23ZXrhtU1UwkqB6yAUhKRiCkrzID0wg02aInygIe3IyBVLlPhDB8iR4RJ8NqdSh+vL15TBEZx6f68j9hH+YxYxtu2xEtiUv28p0taEomqAMvEaILqdTlyk/CI9XEFqFOnVr9VH8EXax3PKnyUKmoxEBQHgks7jUwovg+y16mTk1OX2/XC5ZKdBxhason9ILT+eX9iX/BHIu39HrH6J+0P447Ha2ToRUpavDtHpdmUdC/l/wBbsgJPzT0o6nQ+/wDWgQg6TSreIP1oib7vEoAQmhUCSaOEucm1JDRLBT0f/L6XMRVb7mPNW5dgAMtQ+nMmDxq2DN0iMI8I5BgmnhAIaLAkO/VbeDKmA0OQb74Kt29ccRLoSf5wI1N8CyTUnl4aNDizpYtShGcJyMLszOIdSmB7fkwuTLeNeJPXMmbLUDKJwqU2B3AUfq8q66giLTeqVokIWVviJTzSpjofnxiqXZaMLBXmmhGvJXaMuw84nSqYslMwlaQXBp1gQOt+tQZivaXMZWZNys1sbqqK/fV2pKEkCrD2RXJsrrYfmgMXK0zHmEUIGor2/PbFbvCUy8QyqPEECLXT5Hwyv1ONNWiOs03Kvb7Is0m0hYwqZQHy8VeWlkk5GoiR4ftZEwB+Xcc4fmhavyKWCdNRfiSFqzwmqWCkqz1pXesC0W7GnARVPgR/P2wuxB3S+ugFWPZCFtkJcrPUL1A6ydiQNjtCItWh84umV4JAUHLJIZ82cNlqzvGn8OeS9SFC0ItqZJbEE9GZnVNcKjjS40y8DGc3lJFSmqX8D8DGq8PX/OtnRolSEol4S5WrDiSKEhgXrTxh+bJJRTiVMGGMpNTLDZLOqstQxpU6VBJKFgKGEsoHJtXcaRZLxsCVIllEs4kkYiXJA0AbPf5pEWS6pqEupaHaoAPt+6HUm2TisPNlt6KQpSi3aAB2xlwSg7lu/caGSKltF0Q82jO1cIzUMyaNDC31lq/YOqvS5xK34lXTkKp1knM64jEVOP4silU+loX5RocmY9nRQ+GiSpX7Uv2qA9sM/KAlrbLO6EeomHPDK2mEVY4NiB1wB7YbeUM/1mX+yPbFjH4/fgV58o0G5x+IRQfX1Hoo390SatSGriH1TSjadtIirjnH6On/AI2zDlkbAvD1C1la8QP1gC5Yhhyd86wiXLHw4Rz8GSvzaftCBD/6R8sfhAgbYRlcia7V9fPshaWci/y/ZEjbeGkWREtKsXTrAWpLn8WgnqII9M+ca0oOcIGxKSlClJUAsOknEAoYsxT5cQwAbFXMaaj0uyKje0wGati4cewA5Re0XcTJ6X+zCxLzLlXnEBOGoAIc6OIpF/HDaVszdX/KDDMfIE+BgqveIKowvOWOoRtlDciHihRIcEQ5WtJlt9YV7tRzhNE0O/zkYTQKFR1oO3+UA9ywtg8tTh8QBBFNx90SQS6u/T55xGJk0TXMl+TNEjYUkqbbP1wvJxZY6e26ZOos+VHGo3Gvq9cWG67ATL6GXNRjnMuVKUKHAqoSv0yk+YWpTWjGVZ6tphpz7IbzwqQUKlkpU+KWoAHCqhKRiBHWb7TbmMyL1OmamWPdtDy9gE4WzAS7jIq0OgDg17Ii72uvqlQ15Vpr4+0xIoSVJWqY+OYrEU4SDUuKZu+Ivq7w2va82krCc2J30+6OVqSUSLuFyKLPVmPnm0XU3RZplnUqQcK5ScWI/WA/WCQCWo51zAetbtdxqM1MqUkrUQMg9S23M+uLrYvJjbLMjHPSDKLUSoKAP+0RlWgo+ZrlF/JkjSp+4y4RcZvUveRVktv4s4m+IyL8/viDvmcHZLthb3jt1EPrUDKWuUkvLUVgAgApIcEZ00PYRELMS6HeoPiK/GBxQSlY7NN6aFuHrvmWmemSjNT4jsj6x+HMiNfsFss8hSBMmCUQhKEJSpqZFOHMmg0eKzwDciJcrpJoKVzmKVZMn6oGlc/DaLxaJsuxyZlotUkTpZQPxmHCZgFEJKxQlywdxXMRU6jMp5dK8Pv+AsGPs8ep8v6D22TpRlCY85UtWShjB9jeNIh7mw9Za5c0EFscyYC6WBxMmiauG5PrFf4Z8sKkICJst2ZiknIl6voBq5doNxz5RDaJE1EsJMspUnFqXoWpUZ1Obd8S8Db0k9skr8Dtj4xQq0GVVUvpVJRMd3LkJBSAadYdYUq/OJtSxgqfqpFFD0Vct/CMUu2dmMeBqg1odDSuYAfSNS4WvtU+zpKiMaWSrrNklTEggvTMvUv2RfnjUVsZqm5N2VTh09dbnRH/AFZe3bDbj9f4+Ucur98cu6Y0yYCSKJZmNenkmG/GqiZksk0YsNsoZjWz+/BC58o0m41NZwAxBcpUHIIIQxDEfdWJOa71BHn6KPo5sqkVvg+SBZAMKQXcgakhNes+jO2cWESQMmHn5BOpSxzzoWEVpcsfHhD3ozsf70CB0Kef9z4wIEIhhabMqcudOmyJilTZqpgUlczqJBMlCBhzLpdQyw4RWDS73sQNnJWDKkS0KSgypmOuYLIYlCgkCUHrqAkCKCm8S7tTbvg4vL9Xbfcw0WX022xCzCR0iFql4lIVMExGOa3SKUooFELmqZhogJDvTMOO+iNvmdFhKMMoOkFAUro04lYWGF1OWFIkE3saHCDUaqzd94rd+TMc7F6QG/ZrDIcgS4Gi09X9k+o/f7YRVB0Hzt2gjQ4WHSHHPP7oNNAoU65jnBUFqxzAffEDL2FrOhyATlX58IlLuR1iNSze14hmb2xLXLLKljt+fVCcy7rZb6aXeSLtZQVBtG+I9Zh8eF12opkhnUSRiOEUGI9Y5OAatnD3h67uoH398WOZY0kBJGUYmtp2bUuKG/FPCqRPM5M2UysCxLK8U1ZKGxFqM6WBFC2kU23WBKpvm9Y9XCM1k5Btz7Y0i3yB9HkKIB6qpen1FKKPUTDLhO7xNtyphDpkJGn11OE+ACvEQeSXetbfzuV8b0425b1+mwbhDgH6Cnpj1ls5lllBG7HMLAoGLAU1JiQ8pF89DYJjLwnCFBQALMQUsFUJKmFYtxS9Iyby+JVLskpIJZU1KSeSUqIHjXugMUZZMi9rM6eS934GVT78VaFhax1yAknNylARiOVSzw44dukTp6ULLSknFMOeFOiTTMmnY8V6VMIAbM07XjXuB7jVIlMgpM9VZstYbFsATVgKbZnWNTqZrDBte4LD/UaXxLBYlFCQZoSqUs4QXS4zbJwXAenfqYoXla4iGJNjkTlKlBpkwfrfVSpiQogVerumpamizrWizSVzpZEpaA5krDgqqwS3PQjCakbxgd9SZxmLnTQHWslRGWIkkgDQbRV6HEnLWwuryNLSjt2WlB6szQdRRDhIqSDUEjvIqaGF72vEFGDMnOjNl2bCjDufCIyxoBUK6im9YFslYVnrJU9eqXauWWcatLUZ+pqIlLNQ8aF5PbOpCLQosxKEprQkJmP4YhXtjPAI0Wy29VlsqUJURhBdlFsRSSpnAoVe6IycURBb2QckETJjkZo1GfTSoQ4zBxy32PuhrOtKlLSQ7laDpXXszGUJX1NWoIKwyusG2831ViYKkRI0rhuQpdnSArCCUuQ76bAt2xZJaAwBPLxPZnSKHcc5cizylO4mKcBCnwgMliyh2952h2eI5gUlxMyFA5qksahZpWKz7zdDo7JWXD6QPzg9UCKV+GZv5uZ9lfxgR2kmylS7MxaumnxMLy5QLOPR07SdYUd2LbaDaOIRl3aD0YYLE5UkBaQQ4JD0Y5PSu7d0M7zk9ZJycbfO8SKJVQW20/V7YYXsfM79G25wUeSJcDRUsl1DMQioVprCsidhL1L5/OsEm0NMsxDhYU0pHQs1rnnHCavHUy4gJc7HUHLd8okruntNS1Mj6ojQlnqygY6icQX1gZR1Kh2PJoaNu4fn9QHv8YnZkyKVwrbcUsHYRbZK3zjz01To9HzuGVLix8C2XDZ1LOcyYpXcOoPUl++K5aZ4Skq2B9VYvV0WXopEqXqlCQe1q+uFlTqpdyvNjyK75QeFE3jYlycpgIXLOy05dxBKTyMWKEp6ilCphbCkFWbEtmKjaoL8ucOwqd3Hw3MqVeJ5w4U4DnotBVapMyWJNQkhlKOWJIPnBJq4o7NkY0yxyMeFRX0stBPWSGmIo3XDPTPTKtISvK8BOmGapySpKU4XTOlOWSkp+sHL95h1Il/R0OgqK1ElK0CqlKJPXByJUSNNWOkdlyyyy1S+/v7s0MWNY46VyVfj2+ytaJImIWhAxYxQkksBiDuwBcAlL5RWxhwkOhmBZ1N5wz3rE9xpZESp6AmYVTCgGcCpgFFVClhka0PLeIIzqmuhI640UOUaWD/bTRQyu5sq9rsHRWgqwHosRIw9YAbUyY0iJFnUckqPcY0HFRXWP1s1jJxvBjqAr0h5yfRHyd4tKYhxKlc1yLM1CljCkF6qALpqAzuKtpEtf1rfAgHVz1gquGntiZx1845+kgaU/npFTvObimEu+WxzERepnVSGM9bFLZumrDaBeUrCJYObF+16xwTGWksDUZim0C9lusVq1ae/WGxFPkn7sQZdnxKLEthqkuAAqju1FCgiUBICiA4CTkEGrhqDceERFzzR9Ec5BZBApompOEuqtPCJK65+KpSyVBVFqSXyLimT57wh8jo8Cf8AST/Zj1wIsn4Jsv5tPin4wIGwqM+k0NfYnYvC2IfIT6MFVLY9j7bQF69+20GCGI5ajRPo9sM7yR1DRmI22bTth0DnT/LsIStUtwsN6Wg0AbKJjyQyHQebR2aC9YJCqZ5D5V3h4oJio0dKoJBkxxNgBc1jhEAx0gaVjji5cCXsxMsnsjSbLMoIwiy2pUtaVpoUlxGwcGXmbeMMpJ6QNjByRzJ2Omp2jI6zC4vWuDb6LqYyhok919CzXdZzPnIljIEKWdkpLt3lh3mNDERlx3KmzoYVUaqUcyfcBoIkozhPUZVkltwjpMMOKbOqZJwIqkEYxm4GQbNgWNNhEiqzBSTiAINGIf1GIlcqdIViT10EklycX1lHCfrEqKQEqYAaxpY8Tjjd+JUUu9a8CpWGwqM0ukYEgdGcX4xJriKVMxTl1S5PWputbZ4lInWyYn8XIQVAhJQVqbYlsVML7kd1uFmkWgvVKnIOGjkFiCCGzDPyoYLetxotVimWOaDLEyXhzBKTmC+RIUxPMbGEy6bbd7D5dT5LcwGdb1zlKmLUMSziLKcDrUAoKAUfYR2WFKLAkqLgAVclQYANnsIlF+Ty3WdpBkLm4aJmS8KkKDuC5qmhyUzEbVjQOBOAFSP6xOSFT2VgQSlpWKrFQDdIciQ4FYvOcVtHfyKvtZnl73DaJCSqbLmICsTEhk1YsTk/rLQ0LvUnM6j0R4e6Nw4smoN32gL80yZh09EkEPqKF94wrUFjmNE6p2evZ3xGOeu/YdVByDVquR6JzBenuin2xPWy0ToNtxFqegp6H1EhnCtvbFVth62Wg0+EPiBIZTBlRqjIQW2nrDsg0zzhBballcmEOQl8lg4ekfiFc1Gldk0IBDDnziUkApJIGF383pAp2fn3bxG3OkplIcecSRRKtGepGr0iSRMDebm2gANDqldBuYS+R8eNxb6YPSH21/CBENT9T92f4oEQSR4tgVXt2G0GUol+/wBHdoYokkaHwMOEfHbcQbSBQ5Aodc/R5QFjMdug5QRCqeOg37YChXTXT74EkirZLZagzVLaU0gnRH4RI2+RiqBUPkDuM4jQsw6LtCmqOQDAUpy8cgiAQIETHDvDMy1qOHqoT5yyKDVgNS2kDKSirYUYubqPJzhS50Wq2SZEyaJSJimKjnySNMRNA+p1yPqS4OHpFjkiTZ0BCBUtmo+kpWajzMec7i4STOJUCtKUrUELBwlWE+fUFgM6V8I16RxZaOilywUhQASqY3WWRQkJNEvnrGV1s9TST9xewdPN+HvNAhVVm6hJBJaiUnCXzABcV72inWJbVUrrZlRLnxgs/iRsrTT9uFYVGHeasZLp5PZMtcm9UrUR5pFCDoWBI2OYDhxnWJACkUq5JxmY1rdsgM1EuxVuEitfhE7ZLeqW/SeYHJV6IAJJI+D84vQyN8lbJi0vYfzbnQVYqpV1apOEsk4gHZ8L6ZVMPFywcw8deAmHUkV7sTFkTz8T8YStU0AYE03bQfE/fCV4TkqSU6AglTsAUl6NmQR2bvURnfGPG6sJlWRK1u4MxKVKBOrECvMvFTJkUXoxrf6DYQb3fA28o3FAUfo8suFOCwJoHJy3IZuRjPMdfD6itm7e+Fzd89SgpUqYScJJwTNuyg3hCZdc4H8jMfqkfi5pGZyLM7QzFCOONWTK2+BBKurkHZP1FPR9N65aRW7Weufv3izzLrnBJJkzS2mGYddABlFYt1nWFkFCwa5pUNc6iHxaYuSYzWQ47TvHLYpyOzn74C0kEFQIBdncPuxgtpbqt6NS7uXPhRhD0KfJP3Ar8UkV84/WAfscUPPth3aZ2QcVwt5jAsexgdoNwbY5i0jDJVMBCwlQSSAoNRxl5wftiRmcLWtSn6FeYDKD1YZkEF/YHrFaUkm7Y9J0Qf0c/pH9/wC+ORZP6IWv8yfFXxgR2uPmjtL8mVOZfdnJ/IKbbH72gir6kaSD+85vtEJAh3Zx+2xeuX2kTRvqSzCz/wCIrt0h3edukSyBLlIWkh36RWeoLRX0WVRSVgOkUJ2jq7IoICyGSrI79kRojf8AJKlKiWl34gluhSl6OZigIjrzmIKyUJSnfCoqT3Yg8NI60GopPYFybOQIVtFlVLLLSUlnY7QlBJ2C1R0Rcrp4gSiSZUs4XSQlnBc60q7xVbtsnSzpct2xrSh9sRA98bZd/kssyJKkpQFTCkgLX1iFNQ5MK7CKHWZIRpSsu9LKUbaKpwveDWdlF+jwpAJySTTSrENExLvZlh8oi/6HzrNLPSIOIlQWZeJQwkliASB1ScQZGnnaGvpmTErKHIUksx15h8xFPJBZG5QZp9NmjGOmX3sa7dl/SywJ73Y+MH/o1ZlWg2gzFpWpicK8IUQAA4bOgrnQRmNhtyipl4u0O47YsUm3yQwmFagPzZJfwFIXByg6HTxwkrRpVjmyk4hLIK183Ozv2RYLtm9YjeMnui/paJihZ7PhUDRUxeJShmogKUSADRwGqI0nh2eVsSMJbIly4orQZGL2KVOmZedJx2LCYQtU1gwoTrsNT7u+CT1qC0ZhLsWZi4YO9RXaGs6colWJOEpBADu4cseTgAtpB58jjBtFOEbZlHli46VJSLNJOEqcU2FCex6Aal9mOQHia0/nlt2t7InvKReJF7TSyViThQAsYklkgqcauoqMQ4v2U7/RJXrbw2hnTYlCC23e5GSVsbniS0/n5v2zAmcSWpTPPm0pRZHszh3Kv2TiD2WUA4c1LDWkWiw3pdQxdKmUvEGpKWlhqQQhwecMyT0L8Lf5IiENXikUk3xaCfy05/21/GCKvWfrNm961fGNI/C9xgOJUl+aJ7f9MxC3rf1iDqs8uR1WAHRF1O7l1IFNGMDjzObrS1+aCnj0q9SZTzeUwkFSipmLKJUktuCY5brwmTphmTFYllq0GQAFAGyAiYkcXGXMEyTKlyZgBZSJac6EUNMx7aRF2bDMnvOVhCioqLNmCchz2h72ViVuGk35OQwRMWgDRC1IByfzTqwgy7/nkv001ny6VZ7PraQhNwOSkU0cnsbfnHZWBlYgl8wxV2MGeutfGORLFPw9aPz0394v+KBBOkk+gft//iBEkDfoo6Jfz6oUb3b844IGyaAkEAgKIBzD0PaI5MBYAqJAyBLgQoRz9fOAo8/ZvEWSImT80gCW2tXhV8676iDYfmkTZ1CcwlRGJRVzJfnrBDKpC+D28to6hGT/ADmYi6JUdToFzrwzpahVSVBYG5T1h7NI9RWSYJiErTUKAI7DUR5aQcHWGeT1ZLjJ92eNz8mPFiZ8voVKGIVQCAkkfWSwo6TtoRtGd1+PUlJeBbwR2a8t/wBP1Lna7oROThWHEQM7ya2YkdWgLgOWGtBpFvlmFgmMlKuB2qih355PUzRilHo5gyOaTs407QxjM7zu+2SpxlTZOBnNFE40gs6CCnENcPnbgR6KCIbXhd0uallpCh866Q7Fk0cq0c5yeyZmXCV3ThiMtEuYkl3K1AgECoSQSEGjHtpR40W7rsnuhc0olpSxwodRUf2mFIFyWKVZkCShkgMlOJTqLUAc1NPbEkUKJwpID5OCQ+eQIPP+cXIZIvJVfkKc5aaHVtUVSyUDGQUqABCcRSQpnNBlrCFpVVfcPUPjDiyyClDEuS5JAapqWHbEfaJuFCiouxLnJ2oTTshvVP8ApoRjXePLHEiekt9tWT1RPmnxmKCREYUJ5awLXbCtSlEupajMW1OsSSw5VPjByffqI0KpJCVuc6MPkM/dAwDYeqOlWfby2gBXu2iNyQuAbD1QDLGg32jpNP5R0jt12jrOGk0VhfoSE9J1SkkhiQTTUpdxCEzOOKTUwwAMkA6QbB80gssUhUJ92kQyRFoEdccoEScOkj3b7GCP7BCoHt57QnN+GvKFoJhX7NI6Ms/l44D7tYM3u25xxAMPv2hVvftHEj5cQZXx25RBKCKHzTaOge72QCM+/QdkDB8tyjiRmsEV0PPZjUZ66+6JO4rctH5JRTNQellkZ4kio5ul6axGTmfnrRsqbx2zTClaSksQQ0FKOpUFhyKE7fHD/J8/x7T0XwD5QJVvlhJIRaEjry3zbNSd0+yLtLXHmG2TDZiibLBlrxPjTUoJzIB3D/dGtcBeU5NpRhtBCF4sIX9VXo4vRURTYnLaMbqOm09+HH0Lm6lofx815o0kGOmE0LeDxSIMy8o65wtCSlwJSZVolK81JVLWrppSlNkqWy2/2Ji5cJ8RfSrN0gBxS5i5agc3QogO26WPfHOLbHikFdXl9egdwKkMxzAwnXCpQGcQXk4ZE20ykFKpXVmS1AviSoBWI1zxKUnlhA0i9r1YVXMRdU7LnKtyul+sUBJUokFgKYc9fOypSK15R75+jXfPJLK6IpH7S+oPWp4sk6UEutg7AGgBISSpKSpsWEEkgZAkxgvlj4u6ecLOg9VBxKY65JHg57xtBRfbzjFccsF91Nmaw/f28oZykuWESC7OrY5naNaRWQic+/lHD7htuYUMsv3jSOqsx9Q05mBskTUPfpAKfbtyjre/SCke3aJOGszODpSSqmb+ysFVn4QAti/b4GhFOUMAFVoZSgCDU1GRbUco6B7t4CuWpJ2gJ+GsCSJYecCFPnWBHWdQ8Tn3+6Cq+fCBAhYbAn58I5t3RyBHEHUe4Qn8+uOwInxOCq17/bBRrAgRJw3Xme2FLH+UT2iBAhgBb+JPyB/YT/mEU+T9b9k+6BAhMeZfn+iLuf8ABi/4v/tI9VcJ/wDhJH7CfYIm4ECPOvkaxnfP5Cb+wr2GKL5JdP8A40v3R2BDsf4J+4GXBer8/ITP2THk+/v/ABM7/eL9pgQIuf6fzIRm/ChtZfPHf7IlrV7/AHQIEaUuRMRlIz8YdzMvD2mBAgXyER/3+6OL9/ugQIYAxBeccVnAgQQI5lfV7R7oWlfCBAhTCQeBAgRB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xmlns="" val="0"/>
              </a:ext>
            </a:extLst>
          </a:blip>
          <a:srcRect l="15404" r="15404"/>
          <a:stretch>
            <a:fillRect/>
          </a:stretch>
        </p:blipFill>
        <p:spPr bwMode="auto">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 name="AutoShape 6" descr="data:image/jpeg;base64,/9j/4AAQSkZJRgABAQAAAQABAAD/2wCEAAkGBhQSERQTExQWFRQWGBoYGRgYGBoWGBcaHB4cFxgYHBgYGyYfGhskGxwcIC8gIycpLCwsHB4xNTAqNSYrLCkBCQoKDgwOGg8PGiwkHyQsLCksLCwsLCwsLCwsLCwsLCwsLCwsKSwsLCwsLCwsLCwsLCwsLCwsLCwsLCksLCksLP/AABEIAOEA4QMBIgACEQEDEQH/xAAcAAAABwEBAAAAAAAAAAAAAAAAAgMEBQYHAQj/xABREAABAgMGAgUIBAoGCAcAAAABAhEAAyEEBRIxQVEGYRMicYGRBzJSobHB0fAUQpLhFSMzU1RicpPS8RYkQ6KjshdVY3OCg7PTNDVEZHSU4v/EABoBAAIDAQEAAAAAAAAAAAAAAAIDAQQFAAb/xAA1EQACAgEDAQQIBQMFAAAAAAAAAQIRAxIhMQQTIkFRFFJhgZGhsfAyccHR4SNCYgUzcrLx/9oADAMBAAIRAxEAPwCaHleuz9IV+6m+zDBR5Wbscq+lLJIA/JTGSA7ADo2174whVzzSpzLYHRKkj2kwsm4yf7KZ9tHwjM9Cw+s/ii322T1fkbcjyr3aAWta8Tk4jJmE15dGwDUyjn+la7cAQLWsBmJ6OaSoauTLJc7hjGJ/gM/mpv20fCOS7qmIUSJGMNlML/5FCO9Cw8638V+xHbZPV+RtUzyqXcZwX9KTgCSCDInY8TgghYTQbgg6R2yeVa70zJhVak4CQUtInhQDAEKUxCquxAGcZHJs2T3ehQ5TZqSRrXpDEiiRZv8AVS//ALC+/LVnjvQ8HrfOP7E9rk8vqRS1yFzZy+nSgLmrWkFMwnCVEp81JGUNLVPQPNmhQ0YKD/aSIl7xlWXCpKbvmylEUV05JGuSgRlvFSUKttF5JPZP6CVcd2hWZaHNRHEHakJGOJg6I1u9xbpGh1ZrVQaEesQzxsN8u6OdMfnSIcbDWSiek3iks+4y+Ealw55Q7HIs6ZUybhUkKD4FVBL89/VGLWSWSHBII2+MT903lLT+Us0qcNAt33LMIrZsKyJJt0t9hsHW6W5sM7yp3eACuevCpLfklse8Jr3GGkjyo3WhEtEuetAltgwy5jhgUt1kl6E5+2KL+GrMwIu2yDd1qL8h1KHnXKGlovZKvMsdgR2pKz7or+h4m7cpfna/9JeWaVJe6maZ/pbu3EFfSJgLMQJa2UNi6YPI8rd24i0+Z1iKFEzC9A9U09niYxqdZhMUTMRKbaSUSAP8JRPfC0uxWTIyCef0v4WeCXRYfWfxQHbT8vka7N8q12JQZRnrKQMNErLDYKSPW8F/0u3YVJUqdNKklwcEwF2KdBsSIyGdY7OC8uWEKGRVPE1D80LkMod8SdjvzAkBUi7ZhGZVZ0ucvRYA821ygvQ8Pm/iiO2n5fI06f5ZLtUpJE+aAk1SJSmVRmL6PXugsry03chapiZk1bpYSygpQD6TsS5ilSuN7IkF7su1WWlR4SS9a/yeFP6b2JSVA3ZdgBBFHB7iJQI7RlDY4Ma3/VAOcuP3IEX3ZTNtE1c4gz50ybhTLUoJxqKmejs+whQXzY/0hf7lX8UIX8bHaVYpcqzWUu56OZMKTlTApgnI5bkwjddgs0teKauRaJYdpSphlgEkVxIUFKYOG5w60v7voBTfh9RtfMyzzGMq01NCFy1J5u4fsi82K55i5UrAhRVPlIIRgKQVpBC1JxVILDP0Ym+GPKZY5CeiTLs8hKPNwSzMBJdRAUmYpb9qc6bRYLytovOYZS5MtdjEoPMdaJhnFlBMtQYlISHOnWA0IITnGK1SfAcYyeyXJnvk94Um2iyKCgqUROUsKUl0rCkIBbrB2bMOKnaJC/eF02NAmTpxTLcDEJRUATk7L6vaY0eyKKUiWyELwkpQlylKQwZ2HsHqMC+pEtciYmc3RlBC3yYhjGX6ZkWTZ92/Z9aLXo8dPtMb/C1h/TP8BX8UCF/odw7f4y/jAjXtev8AT9ilpfl9f3KVKkKU4SkqIBUWBLJTVSi2QAzMHVZyklKklKhQpUCkg7EEOD2xdOFOJLssnSFAnibMloSFzZfSCWoAqLBGf4xKSQKHqbGDGfcmDAVTlHGVqmmXNM1ZKVJIK2CsOIhZFAVDQGjLAooeEcm7oP0Q5eHdGgqv25emFo6OdjSJeFOBeBJloCEAIxBJAwpzGY0itcZ8RItdrXNRi6MJCEOjD1QVKyH6ylGtansE2dRCGUOXhA6FOw8ILj+WMBc4c3PIx1kUMLbNAUyRpDQmFLSawjEBN+AIECBEkAgRe+HeB02iTLNQVdYkZ107Gbxi33Z5LJCGMwPrCJZ4otR6aT3syKzWVeyhtoDy8IdotXWSkpAbJTMX7Y1Hjm4ZYkJwJbCrTaMtwu7+cKHm3vaBjk1jZYuzqiUKAKaKqI4mUB/L7oRsiw4U9CAG55fPdD56QcH4CMy3sTRZyXYEskqLB2SkOpRYUAGZgy7JhUUqBSoFilQYg7EEOIu3C97XfYxMWJkxU2bLSAqbLxplLHXLJQkEjpAlw5fCiubcmWi5+jwPPW61rVMwq6RSlIwPiUxZzjagxB2rE69+BOgpK7OlvkQX6Ek1c/PdGkS7/ug2n6SUTelxJLKSsoSwCAMOLAwSHFKEZ5CKpxDeX0ieuYGCSwQAAnCgBkhgWHiYJSshxogfoAjn4OSd4cwYL5ez4wQIh+CENr2RxN1IJo4Az+EPEq7onLm4YmTVoU4RKwiYZnVWjDlhJJbG/wBU1DVAzESkoq2EotukRnC/A0y02gs6ZMpQ6VWEuaYsCHDLUctg71cPtFkskuXKQoI6NEpBwpcgJSAalJYO2pDhzzg10XUiWEdESmUEAJRXVjiJJcnthe8pqcOBR884QMye7bTvjFz5nkl7DRx41BFcvfioWIAmUZk6aCsjEEpSNE4mJybIGKXxNxPPtqDLmNKlHOWgkv8AtLNVa5ADlrEl5QS9pQlwGlJNX1Kich2RW0IRX8YkZaLb/JF7psONRU2tyvlyTtxXBCfgOVsrxgRN9En84n/E/gjsXtSKmgpUdi6nyI3qNJB/5g+EITPI7eo/s5X71PvMJ7fGv7gtDZUQY6FRZZvkovRP9ij94j+KGi/Jteg/9P4Ll/xxPb4/WXxJ7OXkRDwhOU1e72xNHgG8v0f+/L/jiLvfhy1yAOmlYQSw6yCCWf6qjp7RvHLLjlspL4k6JLlENMW5gsGUhs83gsNBYIUkoc+HwhOHlgsMxb9GCWzblX3RDdIKCtmyeTMgWRHeH5AkARcpqwWrGGcO33aEp6OVOWFA0lhAUfWKV1eNJ4fs1tmoWJ60JXh6rDlme+MvLFps18bUkmOOLLfJRKUFmpDADzlHRh26xjF4JabNAGGuT7jEz98aVZ+Cp4mKn2ib0lHDJbsc1ppRozriBbWqYBUjD7H9h9sOwKm0LzvupvzCWTLt9R19fsiRwkCG9kshUUhIDkEsciCRE7YeCrdPfoxLZJKTjVkR2Ch+7eGLJGLtsr5YNxIgzIHSxaE+SC9DV7N9tX8EHT5HL09KzfaV/BDe3x+ZU0S8iroVB0qi1o8jF6+lZe9a/wDtwceRW9fzlk+2v/tx3bQ8wdLKmFR3HFpneRu80gY59iSCWDrWK6D8lCNu8kt5SnefZCrCVBAWvEoAElgqUBpvHdrDzO0sgLOMSkpdsSgl9nID+uNi4fsiJKTKlhPQgZipWquNS6ecTz8Ix7hiQbStDghIqpg7AHlWpjWLFPKWcOk5EVB8PnwjL/1PK40lv5mj0WLUm/gWeXNViAwjA2b1B2baIm0Wzpp6JZTgShausTRRAWnCC1FBsbeixrVqhxB5V+jm/R7MgLUPOmKcpDVISkNiNM3A7Yr97+VG2y0TEnoyFDCFYGUHAchi2ZOmULx9Plmk6JnlgnyOeNLyE21KWnzWYf8ACVJ9oiBS5hKWSZUly56NJL51cv64XFI28SqCRmzdybDP8tAgYhAhoBusm+bMErSq3SluXH41CSkMBhdKn0JfmYaW2+pCpOAW+SldeuFyyzu1CWo9OwR5iXa5ZUcNnS2gKpiiKbhQffKCS7QkLxLlhadEuUgDSoL0FKnteMv0H/L5FlZq8D0vbL+kEpa2SQAQSMaDibm9H190NDf8npcf0qThwkYekRU0q76NlzMYCi32b9DJ/wCcunLKDC8bN+hf40yI9A/yfwC9I9htsy+5XXe0SFKLMnpEJyGpBLE7+qM247nIWAsT0KV1Th6UTyFEl2mM6hQZ6DIRWV3hZzlYwB/vpj+J+ER9tnoUXRL6MbYir1qh2Lpezd6iJZrXAnaJhUoks5OmXdyhMwBHcNHi4I5OCLNwVePRTWNQtvV90VmJm5VpVhTkpOXMZwrN+AsdM0pmwXIZQQ7DL11h1dN8yxPCVrSFV6rsQnSmoiu3Ovo5YJ62raxK/hCVPzlkszuZacq5KVlGZyza02qSJK03kkKmAEmWag6NqByEYNarQJk+YsZKUojseg8I0Xi3icolTEgJS6cKWUVdY0ocIFBtGZyTR9jFzp40nIodTJOSh5blquI/jEK0HZ2fPfGmcE8QyJBtHTTghMxQViWrzS2Fn0oA3ZGWXTLPnPozeHjE+EAgkpBcBxzz+DRWyJN0O03E1ZXF13GUmWLyljCUnF0gUpTbk579oELTeOLuVNlzPwjKAQlScAWMKiSkhR1cM21TGJT7ehIwy7HYyQalSFYm384j1MKxGWWyqQtUzoJKsYUGWlS0JxF3QkJYEZB3DaGHQ6WDVpszZycXTPQVn44u1E2ZM/CMo426pWMKaBNGGXVeupVvCVk4yu2VK6MXihTEHGpbqoQWJZjkx3rGMC91f6vu/vs84+yDovVX6Ddwb/286va49jQz0WPtF6zaLw47u6YENbbKQlaVnGMbMc0+irY6Q1vXjywEqWi22ZQ6FaQnOapRdgJiiAlPLsjFr2tBnyjLNmsElyDjlSZqFhi7AnfJi8E4R4VSq0JmTFBcuUQVBKV+dmkEkClH7ucRPBCEXKQUG5SUUX/yc3ImzyAhTCcuq302S+oD+Jiw8f2mTZ7KlCJqJU6dquZ0QwDzi2ugHb4vbou+VNBK14Up6z5EAVfFpSsZteXHEiatR+jSrQmqZcyZZyuYlDkoqU4WYvhwjMxT6XG803kkufkXuolHFFQiypWyydHNEzppCklJIwTAVZFIoQNfUOyG/Ey1DqrThVQgHNSFAFKq6Hlt2xe7u4ns4l/+XWFU0pCpcxMmWWOhMrG6lCnVBBB0EN7w8qs0reZ9GWseaZtjSqZLoUsOsMNCaEa7GNaKM1sRu270WiXIa0WaWsykSzLUsJUFIGE0AIqzu9XhX8Eyqf16xfvh8Igr5micyV2dElQFOhsKpKq5K6swP3uOURdn4aTiBKbUsagWdSX/AOLEW7WiFFrx+hzafgXH8DSv02x/vvugRAf0el/oc/7Kv+7Aiafm/l+xG33ZCdYfUT9ofCACfRH2h8Ikhdh1UPAb9sdTdb/WHgPSHOF9ow+zQwc+inx7to7jV6KfH7okDdWfWfPQbtvHTdA9L1J3beO1snQiInrVkUprz9WURs6mYiSvaYlCsKVBRq9Aw7xEQS9YZG3uwXS2QZOTxzE8GNQ/ODYcI7YImhJQhSQC4Ipzg60Vh1dkoFaUlqlq5QMpUhsMdz3J+6OJlyyBOSVJ9cTNpv2wgY0pU5zbEKc/hD+w3GhSNFNTwjl68PyujZIb1RkPLFvijdWGSWzKBxNf/wBKmJIGFCBhSn2mmpp4Q2s0vqEa/HSCWmx4JhTo7R1JYHd/XGoq0pRMWpa3KfJI3ZaCmjtSh9x5ROS74SAEAl1GoOQ7D2xWLPVSW1ETs2yJSpOLModPbV/Cnd3xWyxV7l7HJ6SRtFhBGLInbnmPf2xF2uzrHmYlJYg4SRhLYg9Wftz5w/sdrCgRMISoZDQ7gc8i0NbwC0dYgMsMRodj8DnHYZtPSxHU401qRCSlKUAoTSasxdw7kP1q0GnODpQs1JBy0Uc++GlhmV6NRCcyFGoSoVGVWLNR89Yu/C0uy2tAHR4ZicOMOouADUVyNHprFuTa3RnRSexUkoU4ZEtSqADCqpJYDztY2LhO7EyZAkjDLmmpUUOgqLOpgRiAFM8hEfd/C0tKkzESQSkghyfYrOLzc8uQtBEwlOGrEZHPPN9tcoyuqyvLJY17zR6fGscXkZWvKjbkWKVLlWdf46diUdUiUMy36xYUIdlE5RmRvqf+cHcgRoV63HJnTDMWjES46xW+F2SP5Z1iOvG4pCZaymWl8KiCMWYISK8ouY6gqWxVyXN23ZXrhtU1UwkqB6yAUhKRiCkrzID0wg02aInygIe3IyBVLlPhDB8iR4RJ8NqdSh+vL15TBEZx6f68j9hH+YxYxtu2xEtiUv28p0taEomqAMvEaILqdTlyk/CI9XEFqFOnVr9VH8EXax3PKnyUKmoxEBQHgks7jUwovg+y16mTk1OX2/XC5ZKdBxhason9ILT+eX9iX/BHIu39HrH6J+0P447Ha2ToRUpavDtHpdmUdC/l/wBbsgJPzT0o6nQ+/wDWgQg6TSreIP1oib7vEoAQmhUCSaOEucm1JDRLBT0f/L6XMRVb7mPNW5dgAMtQ+nMmDxq2DN0iMI8I5BgmnhAIaLAkO/VbeDKmA0OQb74Kt29ccRLoSf5wI1N8CyTUnl4aNDizpYtShGcJyMLszOIdSmB7fkwuTLeNeJPXMmbLUDKJwqU2B3AUfq8q66giLTeqVokIWVviJTzSpjofnxiqXZaMLBXmmhGvJXaMuw84nSqYslMwlaQXBp1gQOt+tQZivaXMZWZNys1sbqqK/fV2pKEkCrD2RXJsrrYfmgMXK0zHmEUIGor2/PbFbvCUy8QyqPEECLXT5Hwyv1ONNWiOs03Kvb7Is0m0hYwqZQHy8VeWlkk5GoiR4ftZEwB+Xcc4fmhavyKWCdNRfiSFqzwmqWCkqz1pXesC0W7GnARVPgR/P2wuxB3S+ugFWPZCFtkJcrPUL1A6ydiQNjtCItWh84umV4JAUHLJIZ82cNlqzvGn8OeS9SFC0ItqZJbEE9GZnVNcKjjS40y8DGc3lJFSmqX8D8DGq8PX/OtnRolSEol4S5WrDiSKEhgXrTxh+bJJRTiVMGGMpNTLDZLOqstQxpU6VBJKFgKGEsoHJtXcaRZLxsCVIllEs4kkYiXJA0AbPf5pEWS6pqEupaHaoAPt+6HUm2TisPNlt6KQpSi3aAB2xlwSg7lu/caGSKltF0Q82jO1cIzUMyaNDC31lq/YOqvS5xK34lXTkKp1knM64jEVOP4silU+loX5RocmY9nRQ+GiSpX7Uv2qA9sM/KAlrbLO6EeomHPDK2mEVY4NiB1wB7YbeUM/1mX+yPbFjH4/fgV58o0G5x+IRQfX1Hoo390SatSGriH1TSjadtIirjnH6On/AI2zDlkbAvD1C1la8QP1gC5Yhhyd86wiXLHw4Rz8GSvzaftCBD/6R8sfhAgbYRlcia7V9fPshaWci/y/ZEjbeGkWREtKsXTrAWpLn8WgnqII9M+ca0oOcIGxKSlClJUAsOknEAoYsxT5cQwAbFXMaaj0uyKje0wGati4cewA5Re0XcTJ6X+zCxLzLlXnEBOGoAIc6OIpF/HDaVszdX/KDDMfIE+BgqveIKowvOWOoRtlDciHihRIcEQ5WtJlt9YV7tRzhNE0O/zkYTQKFR1oO3+UA9ywtg8tTh8QBBFNx90SQS6u/T55xGJk0TXMl+TNEjYUkqbbP1wvJxZY6e26ZOos+VHGo3Gvq9cWG67ATL6GXNRjnMuVKUKHAqoSv0yk+YWpTWjGVZ6tphpz7IbzwqQUKlkpU+KWoAHCqhKRiBHWb7TbmMyL1OmamWPdtDy9gE4WzAS7jIq0OgDg17Ii72uvqlQ15Vpr4+0xIoSVJWqY+OYrEU4SDUuKZu+Ivq7w2va82krCc2J30+6OVqSUSLuFyKLPVmPnm0XU3RZplnUqQcK5ScWI/WA/WCQCWo51zAetbtdxqM1MqUkrUQMg9S23M+uLrYvJjbLMjHPSDKLUSoKAP+0RlWgo+ZrlF/JkjSp+4y4RcZvUveRVktv4s4m+IyL8/viDvmcHZLthb3jt1EPrUDKWuUkvLUVgAgApIcEZ00PYRELMS6HeoPiK/GBxQSlY7NN6aFuHrvmWmemSjNT4jsj6x+HMiNfsFss8hSBMmCUQhKEJSpqZFOHMmg0eKzwDciJcrpJoKVzmKVZMn6oGlc/DaLxaJsuxyZlotUkTpZQPxmHCZgFEJKxQlywdxXMRU6jMp5dK8Pv+AsGPs8ep8v6D22TpRlCY85UtWShjB9jeNIh7mw9Za5c0EFscyYC6WBxMmiauG5PrFf4Z8sKkICJst2ZiknIl6voBq5doNxz5RDaJE1EsJMspUnFqXoWpUZ1Obd8S8Db0k9skr8Dtj4xQq0GVVUvpVJRMd3LkJBSAadYdYUq/OJtSxgqfqpFFD0Vct/CMUu2dmMeBqg1odDSuYAfSNS4WvtU+zpKiMaWSrrNklTEggvTMvUv2RfnjUVsZqm5N2VTh09dbnRH/AFZe3bDbj9f4+Ucur98cu6Y0yYCSKJZmNenkmG/GqiZksk0YsNsoZjWz+/BC58o0m41NZwAxBcpUHIIIQxDEfdWJOa71BHn6KPo5sqkVvg+SBZAMKQXcgakhNes+jO2cWESQMmHn5BOpSxzzoWEVpcsfHhD3ozsf70CB0Kef9z4wIEIhhabMqcudOmyJilTZqpgUlczqJBMlCBhzLpdQyw4RWDS73sQNnJWDKkS0KSgypmOuYLIYlCgkCUHrqAkCKCm8S7tTbvg4vL9Xbfcw0WX022xCzCR0iFql4lIVMExGOa3SKUooFELmqZhogJDvTMOO+iNvmdFhKMMoOkFAUro04lYWGF1OWFIkE3saHCDUaqzd94rd+TMc7F6QG/ZrDIcgS4Gi09X9k+o/f7YRVB0Hzt2gjQ4WHSHHPP7oNNAoU65jnBUFqxzAffEDL2FrOhyATlX58IlLuR1iNSze14hmb2xLXLLKljt+fVCcy7rZb6aXeSLtZQVBtG+I9Zh8eF12opkhnUSRiOEUGI9Y5OAatnD3h67uoH398WOZY0kBJGUYmtp2bUuKG/FPCqRPM5M2UysCxLK8U1ZKGxFqM6WBFC2kU23WBKpvm9Y9XCM1k5Btz7Y0i3yB9HkKIB6qpen1FKKPUTDLhO7xNtyphDpkJGn11OE+ACvEQeSXetbfzuV8b0425b1+mwbhDgH6Cnpj1ls5lllBG7HMLAoGLAU1JiQ8pF89DYJjLwnCFBQALMQUsFUJKmFYtxS9Iyby+JVLskpIJZU1KSeSUqIHjXugMUZZMi9rM6eS934GVT78VaFhax1yAknNylARiOVSzw44dukTp6ULLSknFMOeFOiTTMmnY8V6VMIAbM07XjXuB7jVIlMgpM9VZstYbFsATVgKbZnWNTqZrDBte4LD/UaXxLBYlFCQZoSqUs4QXS4zbJwXAenfqYoXla4iGJNjkTlKlBpkwfrfVSpiQogVerumpamizrWizSVzpZEpaA5krDgqqwS3PQjCakbxgd9SZxmLnTQHWslRGWIkkgDQbRV6HEnLWwuryNLSjt2WlB6szQdRRDhIqSDUEjvIqaGF72vEFGDMnOjNl2bCjDufCIyxoBUK6im9YFslYVnrJU9eqXauWWcatLUZ+pqIlLNQ8aF5PbOpCLQosxKEprQkJmP4YhXtjPAI0Wy29VlsqUJURhBdlFsRSSpnAoVe6IycURBb2QckETJjkZo1GfTSoQ4zBxy32PuhrOtKlLSQ7laDpXXszGUJX1NWoIKwyusG2831ViYKkRI0rhuQpdnSArCCUuQ76bAt2xZJaAwBPLxPZnSKHcc5cizylO4mKcBCnwgMliyh2952h2eI5gUlxMyFA5qksahZpWKz7zdDo7JWXD6QPzg9UCKV+GZv5uZ9lfxgR2kmylS7MxaumnxMLy5QLOPR07SdYUd2LbaDaOIRl3aD0YYLE5UkBaQQ4JD0Y5PSu7d0M7zk9ZJycbfO8SKJVQW20/V7YYXsfM79G25wUeSJcDRUsl1DMQioVprCsidhL1L5/OsEm0NMsxDhYU0pHQs1rnnHCavHUy4gJc7HUHLd8okruntNS1Mj6ojQlnqygY6icQX1gZR1Kh2PJoaNu4fn9QHv8YnZkyKVwrbcUsHYRbZK3zjz01To9HzuGVLix8C2XDZ1LOcyYpXcOoPUl++K5aZ4Skq2B9VYvV0WXopEqXqlCQe1q+uFlTqpdyvNjyK75QeFE3jYlycpgIXLOy05dxBKTyMWKEp6ilCphbCkFWbEtmKjaoL8ucOwqd3Hw3MqVeJ5w4U4DnotBVapMyWJNQkhlKOWJIPnBJq4o7NkY0yxyMeFRX0stBPWSGmIo3XDPTPTKtISvK8BOmGapySpKU4XTOlOWSkp+sHL95h1Il/R0OgqK1ElK0CqlKJPXByJUSNNWOkdlyyyy1S+/v7s0MWNY46VyVfj2+ytaJImIWhAxYxQkksBiDuwBcAlL5RWxhwkOhmBZ1N5wz3rE9xpZESp6AmYVTCgGcCpgFFVClhka0PLeIIzqmuhI640UOUaWD/bTRQyu5sq9rsHRWgqwHosRIw9YAbUyY0iJFnUckqPcY0HFRXWP1s1jJxvBjqAr0h5yfRHyd4tKYhxKlc1yLM1CljCkF6qALpqAzuKtpEtf1rfAgHVz1gquGntiZx1845+kgaU/npFTvObimEu+WxzERepnVSGM9bFLZumrDaBeUrCJYObF+16xwTGWksDUZim0C9lusVq1ae/WGxFPkn7sQZdnxKLEthqkuAAqju1FCgiUBICiA4CTkEGrhqDceERFzzR9Ec5BZBApompOEuqtPCJK65+KpSyVBVFqSXyLimT57wh8jo8Cf8AST/Zj1wIsn4Jsv5tPin4wIGwqM+k0NfYnYvC2IfIT6MFVLY9j7bQF69+20GCGI5ajRPo9sM7yR1DRmI22bTth0DnT/LsIStUtwsN6Wg0AbKJjyQyHQebR2aC9YJCqZ5D5V3h4oJio0dKoJBkxxNgBc1jhEAx0gaVjji5cCXsxMsnsjSbLMoIwiy2pUtaVpoUlxGwcGXmbeMMpJ6QNjByRzJ2Omp2jI6zC4vWuDb6LqYyhok919CzXdZzPnIljIEKWdkpLt3lh3mNDERlx3KmzoYVUaqUcyfcBoIkozhPUZVkltwjpMMOKbOqZJwIqkEYxm4GQbNgWNNhEiqzBSTiAINGIf1GIlcqdIViT10EklycX1lHCfrEqKQEqYAaxpY8Tjjd+JUUu9a8CpWGwqM0ukYEgdGcX4xJriKVMxTl1S5PWputbZ4lInWyYn8XIQVAhJQVqbYlsVML7kd1uFmkWgvVKnIOGjkFiCCGzDPyoYLetxotVimWOaDLEyXhzBKTmC+RIUxPMbGEy6bbd7D5dT5LcwGdb1zlKmLUMSziLKcDrUAoKAUfYR2WFKLAkqLgAVclQYANnsIlF+Ty3WdpBkLm4aJmS8KkKDuC5qmhyUzEbVjQOBOAFSP6xOSFT2VgQSlpWKrFQDdIciQ4FYvOcVtHfyKvtZnl73DaJCSqbLmICsTEhk1YsTk/rLQ0LvUnM6j0R4e6Nw4smoN32gL80yZh09EkEPqKF94wrUFjmNE6p2evZ3xGOeu/YdVByDVquR6JzBenuin2xPWy0ToNtxFqegp6H1EhnCtvbFVth62Wg0+EPiBIZTBlRqjIQW2nrDsg0zzhBballcmEOQl8lg4ekfiFc1Gldk0IBDDnziUkApJIGF383pAp2fn3bxG3OkplIcecSRRKtGepGr0iSRMDebm2gANDqldBuYS+R8eNxb6YPSH21/CBENT9T92f4oEQSR4tgVXt2G0GUol+/wBHdoYokkaHwMOEfHbcQbSBQ5Aodc/R5QFjMdug5QRCqeOg37YChXTXT74EkirZLZagzVLaU0gnRH4RI2+RiqBUPkDuM4jQsw6LtCmqOQDAUpy8cgiAQIETHDvDMy1qOHqoT5yyKDVgNS2kDKSirYUYubqPJzhS50Wq2SZEyaJSJimKjnySNMRNA+p1yPqS4OHpFjkiTZ0BCBUtmo+kpWajzMec7i4STOJUCtKUrUELBwlWE+fUFgM6V8I16RxZaOilywUhQASqY3WWRQkJNEvnrGV1s9TST9xewdPN+HvNAhVVm6hJBJaiUnCXzABcV72inWJbVUrrZlRLnxgs/iRsrTT9uFYVGHeasZLp5PZMtcm9UrUR5pFCDoWBI2OYDhxnWJACkUq5JxmY1rdsgM1EuxVuEitfhE7ZLeqW/SeYHJV6IAJJI+D84vQyN8lbJi0vYfzbnQVYqpV1apOEsk4gHZ8L6ZVMPFywcw8deAmHUkV7sTFkTz8T8YStU0AYE03bQfE/fCV4TkqSU6AglTsAUl6NmQR2bvURnfGPG6sJlWRK1u4MxKVKBOrECvMvFTJkUXoxrf6DYQb3fA28o3FAUfo8suFOCwJoHJy3IZuRjPMdfD6itm7e+Fzd89SgpUqYScJJwTNuyg3hCZdc4H8jMfqkfi5pGZyLM7QzFCOONWTK2+BBKurkHZP1FPR9N65aRW7Weufv3izzLrnBJJkzS2mGYddABlFYt1nWFkFCwa5pUNc6iHxaYuSYzWQ47TvHLYpyOzn74C0kEFQIBdncPuxgtpbqt6NS7uXPhRhD0KfJP3Ar8UkV84/WAfscUPPth3aZ2QcVwt5jAsexgdoNwbY5i0jDJVMBCwlQSSAoNRxl5wftiRmcLWtSn6FeYDKD1YZkEF/YHrFaUkm7Y9J0Qf0c/pH9/wC+ORZP6IWv8yfFXxgR2uPmjtL8mVOZfdnJ/IKbbH72gir6kaSD+85vtEJAh3Zx+2xeuX2kTRvqSzCz/wCIrt0h3edukSyBLlIWkh36RWeoLRX0WVRSVgOkUJ2jq7IoICyGSrI79kRojf8AJKlKiWl34gluhSl6OZigIjrzmIKyUJSnfCoqT3Yg8NI60GopPYFybOQIVtFlVLLLSUlnY7QlBJ2C1R0Rcrp4gSiSZUs4XSQlnBc60q7xVbtsnSzpct2xrSh9sRA98bZd/kssyJKkpQFTCkgLX1iFNQ5MK7CKHWZIRpSsu9LKUbaKpwveDWdlF+jwpAJySTTSrENExLvZlh8oi/6HzrNLPSIOIlQWZeJQwkliASB1ScQZGnnaGvpmTErKHIUksx15h8xFPJBZG5QZp9NmjGOmX3sa7dl/SywJ73Y+MH/o1ZlWg2gzFpWpicK8IUQAA4bOgrnQRmNhtyipl4u0O47YsUm3yQwmFagPzZJfwFIXByg6HTxwkrRpVjmyk4hLIK183Ozv2RYLtm9YjeMnui/paJihZ7PhUDRUxeJShmogKUSADRwGqI0nh2eVsSMJbIly4orQZGL2KVOmZedJx2LCYQtU1gwoTrsNT7u+CT1qC0ZhLsWZi4YO9RXaGs6colWJOEpBADu4cseTgAtpB58jjBtFOEbZlHli46VJSLNJOEqcU2FCex6Aal9mOQHia0/nlt2t7InvKReJF7TSyViThQAsYklkgqcauoqMQ4v2U7/RJXrbw2hnTYlCC23e5GSVsbniS0/n5v2zAmcSWpTPPm0pRZHszh3Kv2TiD2WUA4c1LDWkWiw3pdQxdKmUvEGpKWlhqQQhwecMyT0L8Lf5IiENXikUk3xaCfy05/21/GCKvWfrNm961fGNI/C9xgOJUl+aJ7f9MxC3rf1iDqs8uR1WAHRF1O7l1IFNGMDjzObrS1+aCnj0q9SZTzeUwkFSipmLKJUktuCY5brwmTphmTFYllq0GQAFAGyAiYkcXGXMEyTKlyZgBZSJac6EUNMx7aRF2bDMnvOVhCioqLNmCchz2h72ViVuGk35OQwRMWgDRC1IByfzTqwgy7/nkv001ny6VZ7PraQhNwOSkU0cnsbfnHZWBlYgl8wxV2MGeutfGORLFPw9aPz0394v+KBBOkk+gft//iBEkDfoo6Jfz6oUb3b844IGyaAkEAgKIBzD0PaI5MBYAqJAyBLgQoRz9fOAo8/ZvEWSImT80gCW2tXhV8676iDYfmkTZ1CcwlRGJRVzJfnrBDKpC+D28to6hGT/ADmYi6JUdToFzrwzpahVSVBYG5T1h7NI9RWSYJiErTUKAI7DUR5aQcHWGeT1ZLjJ92eNz8mPFiZ8voVKGIVQCAkkfWSwo6TtoRtGd1+PUlJeBbwR2a8t/wBP1Lna7oROThWHEQM7ya2YkdWgLgOWGtBpFvlmFgmMlKuB2qih355PUzRilHo5gyOaTs407QxjM7zu+2SpxlTZOBnNFE40gs6CCnENcPnbgR6KCIbXhd0uallpCh866Q7Fk0cq0c5yeyZmXCV3ThiMtEuYkl3K1AgECoSQSEGjHtpR40W7rsnuhc0olpSxwodRUf2mFIFyWKVZkCShkgMlOJTqLUAc1NPbEkUKJwpID5OCQ+eQIPP+cXIZIvJVfkKc5aaHVtUVSyUDGQUqABCcRSQpnNBlrCFpVVfcPUPjDiyyClDEuS5JAapqWHbEfaJuFCiouxLnJ2oTTshvVP8ApoRjXePLHEiekt9tWT1RPmnxmKCREYUJ5awLXbCtSlEupajMW1OsSSw5VPjByffqI0KpJCVuc6MPkM/dAwDYeqOlWfby2gBXu2iNyQuAbD1QDLGg32jpNP5R0jt12jrOGk0VhfoSE9J1SkkhiQTTUpdxCEzOOKTUwwAMkA6QbB80gssUhUJ92kQyRFoEdccoEScOkj3b7GCP7BCoHt57QnN+GvKFoJhX7NI6Ms/l44D7tYM3u25xxAMPv2hVvftHEj5cQZXx25RBKCKHzTaOge72QCM+/QdkDB8tyjiRmsEV0PPZjUZ66+6JO4rctH5JRTNQellkZ4kio5ul6axGTmfnrRsqbx2zTClaSksQQ0FKOpUFhyKE7fHD/J8/x7T0XwD5QJVvlhJIRaEjry3zbNSd0+yLtLXHmG2TDZiibLBlrxPjTUoJzIB3D/dGtcBeU5NpRhtBCF4sIX9VXo4vRURTYnLaMbqOm09+HH0Lm6lofx815o0kGOmE0LeDxSIMy8o65wtCSlwJSZVolK81JVLWrppSlNkqWy2/2Ji5cJ8RfSrN0gBxS5i5agc3QogO26WPfHOLbHikFdXl9egdwKkMxzAwnXCpQGcQXk4ZE20ykFKpXVmS1AviSoBWI1zxKUnlhA0i9r1YVXMRdU7LnKtyul+sUBJUokFgKYc9fOypSK15R75+jXfPJLK6IpH7S+oPWp4sk6UEutg7AGgBISSpKSpsWEEkgZAkxgvlj4u6ecLOg9VBxKY65JHg57xtBRfbzjFccsF91Nmaw/f28oZykuWESC7OrY5naNaRWQic+/lHD7htuYUMsv3jSOqsx9Q05mBskTUPfpAKfbtyjre/SCke3aJOGszODpSSqmb+ysFVn4QAti/b4GhFOUMAFVoZSgCDU1GRbUco6B7t4CuWpJ2gJ+GsCSJYecCFPnWBHWdQ8Tn3+6Cq+fCBAhYbAn58I5t3RyBHEHUe4Qn8+uOwInxOCq17/bBRrAgRJw3Xme2FLH+UT2iBAhgBb+JPyB/YT/mEU+T9b9k+6BAhMeZfn+iLuf8ABi/4v/tI9VcJ/wDhJH7CfYIm4ECPOvkaxnfP5Cb+wr2GKL5JdP8A40v3R2BDsf4J+4GXBer8/ITP2THk+/v/ABM7/eL9pgQIuf6fzIRm/ChtZfPHf7IlrV7/AHQIEaUuRMRlIz8YdzMvD2mBAgXyER/3+6OL9/ugQIYAxBeccVnAgQQI5lfV7R7oWlfCBAhTCQeBAgRB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jpeg;base64,/9j/4AAQSkZJRgABAQAAAQABAAD/2wCEAAkGBhQSERQTExQWFRQWGBoYGRgYGBoWGBcaHB4cFxgYHBgYGyYfGhskGxwcIC8gIycpLCwsHB4xNTAqNSYrLCkBCQoKDgwOGg8PGiwkHyQsLCksLCwsLCwsLCwsLCwsLCwsLCwsKSwsLCwsLCwsLCwsLCwsLCwsLCwsLCksLCksLP/AABEIAOEA4QMBIgACEQEDEQH/xAAcAAAABwEBAAAAAAAAAAAAAAAAAgMEBQYHAQj/xABREAABAgMGAgUIBAoGCAcAAAABAhEAAyEEBRIxQVEGYRMicYGRBzJSobHB0fAUQpLhFSMzU1RicpPS8RYkQ6KjshdVY3OCg7PTNDVEZHSU4v/EABoBAAIDAQEAAAAAAAAAAAAAAAIDAQQFAAb/xAA1EQACAgEDAQQIBQMFAAAAAAAAAQIRAxIhMQQTIkFRFFJhgZGhsfAyccHR4SNCYgUzcrLx/9oADAMBAAIRAxEAPwCaHleuz9IV+6m+zDBR5Wbscq+lLJIA/JTGSA7ADo2174whVzzSpzLYHRKkj2kwsm4yf7KZ9tHwjM9Cw+s/ii322T1fkbcjyr3aAWta8Tk4jJmE15dGwDUyjn+la7cAQLWsBmJ6OaSoauTLJc7hjGJ/gM/mpv20fCOS7qmIUSJGMNlML/5FCO9Cw8638V+xHbZPV+RtUzyqXcZwX9KTgCSCDInY8TgghYTQbgg6R2yeVa70zJhVak4CQUtInhQDAEKUxCquxAGcZHJs2T3ehQ5TZqSRrXpDEiiRZv8AVS//ALC+/LVnjvQ8HrfOP7E9rk8vqRS1yFzZy+nSgLmrWkFMwnCVEp81JGUNLVPQPNmhQ0YKD/aSIl7xlWXCpKbvmylEUV05JGuSgRlvFSUKttF5JPZP6CVcd2hWZaHNRHEHakJGOJg6I1u9xbpGh1ZrVQaEesQzxsN8u6OdMfnSIcbDWSiek3iks+4y+Ealw55Q7HIs6ZUybhUkKD4FVBL89/VGLWSWSHBII2+MT903lLT+Us0qcNAt33LMIrZsKyJJt0t9hsHW6W5sM7yp3eACuevCpLfklse8Jr3GGkjyo3WhEtEuetAltgwy5jhgUt1kl6E5+2KL+GrMwIu2yDd1qL8h1KHnXKGlovZKvMsdgR2pKz7or+h4m7cpfna/9JeWaVJe6maZ/pbu3EFfSJgLMQJa2UNi6YPI8rd24i0+Z1iKFEzC9A9U09niYxqdZhMUTMRKbaSUSAP8JRPfC0uxWTIyCef0v4WeCXRYfWfxQHbT8vka7N8q12JQZRnrKQMNErLDYKSPW8F/0u3YVJUqdNKklwcEwF2KdBsSIyGdY7OC8uWEKGRVPE1D80LkMod8SdjvzAkBUi7ZhGZVZ0ucvRYA821ygvQ8Pm/iiO2n5fI06f5ZLtUpJE+aAk1SJSmVRmL6PXugsry03chapiZk1bpYSygpQD6TsS5ilSuN7IkF7su1WWlR4SS9a/yeFP6b2JSVA3ZdgBBFHB7iJQI7RlDY4Ma3/VAOcuP3IEX3ZTNtE1c4gz50ybhTLUoJxqKmejs+whQXzY/0hf7lX8UIX8bHaVYpcqzWUu56OZMKTlTApgnI5bkwjddgs0teKauRaJYdpSphlgEkVxIUFKYOG5w60v7voBTfh9RtfMyzzGMq01NCFy1J5u4fsi82K55i5UrAhRVPlIIRgKQVpBC1JxVILDP0Ym+GPKZY5CeiTLs8hKPNwSzMBJdRAUmYpb9qc6bRYLytovOYZS5MtdjEoPMdaJhnFlBMtQYlISHOnWA0IITnGK1SfAcYyeyXJnvk94Um2iyKCgqUROUsKUl0rCkIBbrB2bMOKnaJC/eF02NAmTpxTLcDEJRUATk7L6vaY0eyKKUiWyELwkpQlylKQwZ2HsHqMC+pEtciYmc3RlBC3yYhjGX6ZkWTZ92/Z9aLXo8dPtMb/C1h/TP8BX8UCF/odw7f4y/jAjXtev8AT9ilpfl9f3KVKkKU4SkqIBUWBLJTVSi2QAzMHVZyklKklKhQpUCkg7EEOD2xdOFOJLssnSFAnibMloSFzZfSCWoAqLBGf4xKSQKHqbGDGfcmDAVTlHGVqmmXNM1ZKVJIK2CsOIhZFAVDQGjLAooeEcm7oP0Q5eHdGgqv25emFo6OdjSJeFOBeBJloCEAIxBJAwpzGY0itcZ8RItdrXNRi6MJCEOjD1QVKyH6ylGtansE2dRCGUOXhA6FOw8ILj+WMBc4c3PIx1kUMLbNAUyRpDQmFLSawjEBN+AIECBEkAgRe+HeB02iTLNQVdYkZ107Gbxi33Z5LJCGMwPrCJZ4otR6aT3syKzWVeyhtoDy8IdotXWSkpAbJTMX7Y1Hjm4ZYkJwJbCrTaMtwu7+cKHm3vaBjk1jZYuzqiUKAKaKqI4mUB/L7oRsiw4U9CAG55fPdD56QcH4CMy3sTRZyXYEskqLB2SkOpRYUAGZgy7JhUUqBSoFilQYg7EEOIu3C97XfYxMWJkxU2bLSAqbLxplLHXLJQkEjpAlw5fCiubcmWi5+jwPPW61rVMwq6RSlIwPiUxZzjagxB2rE69+BOgpK7OlvkQX6Ek1c/PdGkS7/ug2n6SUTelxJLKSsoSwCAMOLAwSHFKEZ5CKpxDeX0ieuYGCSwQAAnCgBkhgWHiYJSshxogfoAjn4OSd4cwYL5ez4wQIh+CENr2RxN1IJo4Az+EPEq7onLm4YmTVoU4RKwiYZnVWjDlhJJbG/wBU1DVAzESkoq2EotukRnC/A0y02gs6ZMpQ6VWEuaYsCHDLUctg71cPtFkskuXKQoI6NEpBwpcgJSAalJYO2pDhzzg10XUiWEdESmUEAJRXVjiJJcnthe8pqcOBR884QMye7bTvjFz5nkl7DRx41BFcvfioWIAmUZk6aCsjEEpSNE4mJybIGKXxNxPPtqDLmNKlHOWgkv8AtLNVa5ADlrEl5QS9pQlwGlJNX1Kich2RW0IRX8YkZaLb/JF7psONRU2tyvlyTtxXBCfgOVsrxgRN9En84n/E/gjsXtSKmgpUdi6nyI3qNJB/5g+EITPI7eo/s5X71PvMJ7fGv7gtDZUQY6FRZZvkovRP9ij94j+KGi/Jteg/9P4Ll/xxPb4/WXxJ7OXkRDwhOU1e72xNHgG8v0f+/L/jiLvfhy1yAOmlYQSw6yCCWf6qjp7RvHLLjlspL4k6JLlENMW5gsGUhs83gsNBYIUkoc+HwhOHlgsMxb9GCWzblX3RDdIKCtmyeTMgWRHeH5AkARcpqwWrGGcO33aEp6OVOWFA0lhAUfWKV1eNJ4fs1tmoWJ60JXh6rDlme+MvLFps18bUkmOOLLfJRKUFmpDADzlHRh26xjF4JabNAGGuT7jEz98aVZ+Cp4mKn2ib0lHDJbsc1ppRozriBbWqYBUjD7H9h9sOwKm0LzvupvzCWTLt9R19fsiRwkCG9kshUUhIDkEsciCRE7YeCrdPfoxLZJKTjVkR2Ch+7eGLJGLtsr5YNxIgzIHSxaE+SC9DV7N9tX8EHT5HL09KzfaV/BDe3x+ZU0S8iroVB0qi1o8jF6+lZe9a/wDtwceRW9fzlk+2v/tx3bQ8wdLKmFR3HFpneRu80gY59iSCWDrWK6D8lCNu8kt5SnefZCrCVBAWvEoAElgqUBpvHdrDzO0sgLOMSkpdsSgl9nID+uNi4fsiJKTKlhPQgZipWquNS6ecTz8Ix7hiQbStDghIqpg7AHlWpjWLFPKWcOk5EVB8PnwjL/1PK40lv5mj0WLUm/gWeXNViAwjA2b1B2baIm0Wzpp6JZTgShausTRRAWnCC1FBsbeixrVqhxB5V+jm/R7MgLUPOmKcpDVISkNiNM3A7Yr97+VG2y0TEnoyFDCFYGUHAchi2ZOmULx9Plmk6JnlgnyOeNLyE21KWnzWYf8ACVJ9oiBS5hKWSZUly56NJL51cv64XFI28SqCRmzdybDP8tAgYhAhoBusm+bMErSq3SluXH41CSkMBhdKn0JfmYaW2+pCpOAW+SldeuFyyzu1CWo9OwR5iXa5ZUcNnS2gKpiiKbhQffKCS7QkLxLlhadEuUgDSoL0FKnteMv0H/L5FlZq8D0vbL+kEpa2SQAQSMaDibm9H190NDf8npcf0qThwkYekRU0q76NlzMYCi32b9DJ/wCcunLKDC8bN+hf40yI9A/yfwC9I9htsy+5XXe0SFKLMnpEJyGpBLE7+qM247nIWAsT0KV1Th6UTyFEl2mM6hQZ6DIRWV3hZzlYwB/vpj+J+ER9tnoUXRL6MbYir1qh2Lpezd6iJZrXAnaJhUoks5OmXdyhMwBHcNHi4I5OCLNwVePRTWNQtvV90VmJm5VpVhTkpOXMZwrN+AsdM0pmwXIZQQ7DL11h1dN8yxPCVrSFV6rsQnSmoiu3Ovo5YJ62raxK/hCVPzlkszuZacq5KVlGZyza02qSJK03kkKmAEmWag6NqByEYNarQJk+YsZKUojseg8I0Xi3icolTEgJS6cKWUVdY0ocIFBtGZyTR9jFzp40nIodTJOSh5blquI/jEK0HZ2fPfGmcE8QyJBtHTTghMxQViWrzS2Fn0oA3ZGWXTLPnPozeHjE+EAgkpBcBxzz+DRWyJN0O03E1ZXF13GUmWLyljCUnF0gUpTbk579oELTeOLuVNlzPwjKAQlScAWMKiSkhR1cM21TGJT7ehIwy7HYyQalSFYm384j1MKxGWWyqQtUzoJKsYUGWlS0JxF3QkJYEZB3DaGHQ6WDVpszZycXTPQVn44u1E2ZM/CMo426pWMKaBNGGXVeupVvCVk4yu2VK6MXihTEHGpbqoQWJZjkx3rGMC91f6vu/vs84+yDovVX6Ddwb/286va49jQz0WPtF6zaLw47u6YENbbKQlaVnGMbMc0+irY6Q1vXjywEqWi22ZQ6FaQnOapRdgJiiAlPLsjFr2tBnyjLNmsElyDjlSZqFhi7AnfJi8E4R4VSq0JmTFBcuUQVBKV+dmkEkClH7ucRPBCEXKQUG5SUUX/yc3ImzyAhTCcuq302S+oD+Jiw8f2mTZ7KlCJqJU6dquZ0QwDzi2ugHb4vbou+VNBK14Up6z5EAVfFpSsZteXHEiatR+jSrQmqZcyZZyuYlDkoqU4WYvhwjMxT6XG803kkufkXuolHFFQiypWyydHNEzppCklJIwTAVZFIoQNfUOyG/Ey1DqrThVQgHNSFAFKq6Hlt2xe7u4ns4l/+XWFU0pCpcxMmWWOhMrG6lCnVBBB0EN7w8qs0reZ9GWseaZtjSqZLoUsOsMNCaEa7GNaKM1sRu270WiXIa0WaWsykSzLUsJUFIGE0AIqzu9XhX8Eyqf16xfvh8Igr5micyV2dElQFOhsKpKq5K6swP3uOURdn4aTiBKbUsagWdSX/AOLEW7WiFFrx+hzafgXH8DSv02x/vvugRAf0el/oc/7Kv+7Aiafm/l+xG33ZCdYfUT9ofCACfRH2h8Ikhdh1UPAb9sdTdb/WHgPSHOF9ow+zQwc+inx7to7jV6KfH7okDdWfWfPQbtvHTdA9L1J3beO1snQiInrVkUprz9WURs6mYiSvaYlCsKVBRq9Aw7xEQS9YZG3uwXS2QZOTxzE8GNQ/ODYcI7YImhJQhSQC4Ipzg60Vh1dkoFaUlqlq5QMpUhsMdz3J+6OJlyyBOSVJ9cTNpv2wgY0pU5zbEKc/hD+w3GhSNFNTwjl68PyujZIb1RkPLFvijdWGSWzKBxNf/wBKmJIGFCBhSn2mmpp4Q2s0vqEa/HSCWmx4JhTo7R1JYHd/XGoq0pRMWpa3KfJI3ZaCmjtSh9x5ROS74SAEAl1GoOQ7D2xWLPVSW1ETs2yJSpOLModPbV/Cnd3xWyxV7l7HJ6SRtFhBGLInbnmPf2xF2uzrHmYlJYg4SRhLYg9Wftz5w/sdrCgRMISoZDQ7gc8i0NbwC0dYgMsMRodj8DnHYZtPSxHU401qRCSlKUAoTSasxdw7kP1q0GnODpQs1JBy0Uc++GlhmV6NRCcyFGoSoVGVWLNR89Yu/C0uy2tAHR4ZicOMOouADUVyNHprFuTa3RnRSexUkoU4ZEtSqADCqpJYDztY2LhO7EyZAkjDLmmpUUOgqLOpgRiAFM8hEfd/C0tKkzESQSkghyfYrOLzc8uQtBEwlOGrEZHPPN9tcoyuqyvLJY17zR6fGscXkZWvKjbkWKVLlWdf46diUdUiUMy36xYUIdlE5RmRvqf+cHcgRoV63HJnTDMWjES46xW+F2SP5Z1iOvG4pCZaymWl8KiCMWYISK8ouY6gqWxVyXN23ZXrhtU1UwkqB6yAUhKRiCkrzID0wg02aInygIe3IyBVLlPhDB8iR4RJ8NqdSh+vL15TBEZx6f68j9hH+YxYxtu2xEtiUv28p0taEomqAMvEaILqdTlyk/CI9XEFqFOnVr9VH8EXax3PKnyUKmoxEBQHgks7jUwovg+y16mTk1OX2/XC5ZKdBxhason9ILT+eX9iX/BHIu39HrH6J+0P447Ha2ToRUpavDtHpdmUdC/l/wBbsgJPzT0o6nQ+/wDWgQg6TSreIP1oib7vEoAQmhUCSaOEucm1JDRLBT0f/L6XMRVb7mPNW5dgAMtQ+nMmDxq2DN0iMI8I5BgmnhAIaLAkO/VbeDKmA0OQb74Kt29ccRLoSf5wI1N8CyTUnl4aNDizpYtShGcJyMLszOIdSmB7fkwuTLeNeJPXMmbLUDKJwqU2B3AUfq8q66giLTeqVokIWVviJTzSpjofnxiqXZaMLBXmmhGvJXaMuw84nSqYslMwlaQXBp1gQOt+tQZivaXMZWZNys1sbqqK/fV2pKEkCrD2RXJsrrYfmgMXK0zHmEUIGor2/PbFbvCUy8QyqPEECLXT5Hwyv1ONNWiOs03Kvb7Is0m0hYwqZQHy8VeWlkk5GoiR4ftZEwB+Xcc4fmhavyKWCdNRfiSFqzwmqWCkqz1pXesC0W7GnARVPgR/P2wuxB3S+ugFWPZCFtkJcrPUL1A6ydiQNjtCItWh84umV4JAUHLJIZ82cNlqzvGn8OeS9SFC0ItqZJbEE9GZnVNcKjjS40y8DGc3lJFSmqX8D8DGq8PX/OtnRolSEol4S5WrDiSKEhgXrTxh+bJJRTiVMGGMpNTLDZLOqstQxpU6VBJKFgKGEsoHJtXcaRZLxsCVIllEs4kkYiXJA0AbPf5pEWS6pqEupaHaoAPt+6HUm2TisPNlt6KQpSi3aAB2xlwSg7lu/caGSKltF0Q82jO1cIzUMyaNDC31lq/YOqvS5xK34lXTkKp1knM64jEVOP4silU+loX5RocmY9nRQ+GiSpX7Uv2qA9sM/KAlrbLO6EeomHPDK2mEVY4NiB1wB7YbeUM/1mX+yPbFjH4/fgV58o0G5x+IRQfX1Hoo390SatSGriH1TSjadtIirjnH6On/AI2zDlkbAvD1C1la8QP1gC5Yhhyd86wiXLHw4Rz8GSvzaftCBD/6R8sfhAgbYRlcia7V9fPshaWci/y/ZEjbeGkWREtKsXTrAWpLn8WgnqII9M+ca0oOcIGxKSlClJUAsOknEAoYsxT5cQwAbFXMaaj0uyKje0wGati4cewA5Re0XcTJ6X+zCxLzLlXnEBOGoAIc6OIpF/HDaVszdX/KDDMfIE+BgqveIKowvOWOoRtlDciHihRIcEQ5WtJlt9YV7tRzhNE0O/zkYTQKFR1oO3+UA9ywtg8tTh8QBBFNx90SQS6u/T55xGJk0TXMl+TNEjYUkqbbP1wvJxZY6e26ZOos+VHGo3Gvq9cWG67ATL6GXNRjnMuVKUKHAqoSv0yk+YWpTWjGVZ6tphpz7IbzwqQUKlkpU+KWoAHCqhKRiBHWb7TbmMyL1OmamWPdtDy9gE4WzAS7jIq0OgDg17Ii72uvqlQ15Vpr4+0xIoSVJWqY+OYrEU4SDUuKZu+Ivq7w2va82krCc2J30+6OVqSUSLuFyKLPVmPnm0XU3RZplnUqQcK5ScWI/WA/WCQCWo51zAetbtdxqM1MqUkrUQMg9S23M+uLrYvJjbLMjHPSDKLUSoKAP+0RlWgo+ZrlF/JkjSp+4y4RcZvUveRVktv4s4m+IyL8/viDvmcHZLthb3jt1EPrUDKWuUkvLUVgAgApIcEZ00PYRELMS6HeoPiK/GBxQSlY7NN6aFuHrvmWmemSjNT4jsj6x+HMiNfsFss8hSBMmCUQhKEJSpqZFOHMmg0eKzwDciJcrpJoKVzmKVZMn6oGlc/DaLxaJsuxyZlotUkTpZQPxmHCZgFEJKxQlywdxXMRU6jMp5dK8Pv+AsGPs8ep8v6D22TpRlCY85UtWShjB9jeNIh7mw9Za5c0EFscyYC6WBxMmiauG5PrFf4Z8sKkICJst2ZiknIl6voBq5doNxz5RDaJE1EsJMspUnFqXoWpUZ1Obd8S8Db0k9skr8Dtj4xQq0GVVUvpVJRMd3LkJBSAadYdYUq/OJtSxgqfqpFFD0Vct/CMUu2dmMeBqg1odDSuYAfSNS4WvtU+zpKiMaWSrrNklTEggvTMvUv2RfnjUVsZqm5N2VTh09dbnRH/AFZe3bDbj9f4+Ucur98cu6Y0yYCSKJZmNenkmG/GqiZksk0YsNsoZjWz+/BC58o0m41NZwAxBcpUHIIIQxDEfdWJOa71BHn6KPo5sqkVvg+SBZAMKQXcgakhNes+jO2cWESQMmHn5BOpSxzzoWEVpcsfHhD3ozsf70CB0Kef9z4wIEIhhabMqcudOmyJilTZqpgUlczqJBMlCBhzLpdQyw4RWDS73sQNnJWDKkS0KSgypmOuYLIYlCgkCUHrqAkCKCm8S7tTbvg4vL9Xbfcw0WX022xCzCR0iFql4lIVMExGOa3SKUooFELmqZhogJDvTMOO+iNvmdFhKMMoOkFAUro04lYWGF1OWFIkE3saHCDUaqzd94rd+TMc7F6QG/ZrDIcgS4Gi09X9k+o/f7YRVB0Hzt2gjQ4WHSHHPP7oNNAoU65jnBUFqxzAffEDL2FrOhyATlX58IlLuR1iNSze14hmb2xLXLLKljt+fVCcy7rZb6aXeSLtZQVBtG+I9Zh8eF12opkhnUSRiOEUGI9Y5OAatnD3h67uoH398WOZY0kBJGUYmtp2bUuKG/FPCqRPM5M2UysCxLK8U1ZKGxFqM6WBFC2kU23WBKpvm9Y9XCM1k5Btz7Y0i3yB9HkKIB6qpen1FKKPUTDLhO7xNtyphDpkJGn11OE+ACvEQeSXetbfzuV8b0425b1+mwbhDgH6Cnpj1ls5lllBG7HMLAoGLAU1JiQ8pF89DYJjLwnCFBQALMQUsFUJKmFYtxS9Iyby+JVLskpIJZU1KSeSUqIHjXugMUZZMi9rM6eS934GVT78VaFhax1yAknNylARiOVSzw44dukTp6ULLSknFMOeFOiTTMmnY8V6VMIAbM07XjXuB7jVIlMgpM9VZstYbFsATVgKbZnWNTqZrDBte4LD/UaXxLBYlFCQZoSqUs4QXS4zbJwXAenfqYoXla4iGJNjkTlKlBpkwfrfVSpiQogVerumpamizrWizSVzpZEpaA5krDgqqwS3PQjCakbxgd9SZxmLnTQHWslRGWIkkgDQbRV6HEnLWwuryNLSjt2WlB6szQdRRDhIqSDUEjvIqaGF72vEFGDMnOjNl2bCjDufCIyxoBUK6im9YFslYVnrJU9eqXauWWcatLUZ+pqIlLNQ8aF5PbOpCLQosxKEprQkJmP4YhXtjPAI0Wy29VlsqUJURhBdlFsRSSpnAoVe6IycURBb2QckETJjkZo1GfTSoQ4zBxy32PuhrOtKlLSQ7laDpXXszGUJX1NWoIKwyusG2831ViYKkRI0rhuQpdnSArCCUuQ76bAt2xZJaAwBPLxPZnSKHcc5cizylO4mKcBCnwgMliyh2952h2eI5gUlxMyFA5qksahZpWKz7zdDo7JWXD6QPzg9UCKV+GZv5uZ9lfxgR2kmylS7MxaumnxMLy5QLOPR07SdYUd2LbaDaOIRl3aD0YYLE5UkBaQQ4JD0Y5PSu7d0M7zk9ZJycbfO8SKJVQW20/V7YYXsfM79G25wUeSJcDRUsl1DMQioVprCsidhL1L5/OsEm0NMsxDhYU0pHQs1rnnHCavHUy4gJc7HUHLd8okruntNS1Mj6ojQlnqygY6icQX1gZR1Kh2PJoaNu4fn9QHv8YnZkyKVwrbcUsHYRbZK3zjz01To9HzuGVLix8C2XDZ1LOcyYpXcOoPUl++K5aZ4Skq2B9VYvV0WXopEqXqlCQe1q+uFlTqpdyvNjyK75QeFE3jYlycpgIXLOy05dxBKTyMWKEp6ilCphbCkFWbEtmKjaoL8ucOwqd3Hw3MqVeJ5w4U4DnotBVapMyWJNQkhlKOWJIPnBJq4o7NkY0yxyMeFRX0stBPWSGmIo3XDPTPTKtISvK8BOmGapySpKU4XTOlOWSkp+sHL95h1Il/R0OgqK1ElK0CqlKJPXByJUSNNWOkdlyyyy1S+/v7s0MWNY46VyVfj2+ytaJImIWhAxYxQkksBiDuwBcAlL5RWxhwkOhmBZ1N5wz3rE9xpZESp6AmYVTCgGcCpgFFVClhka0PLeIIzqmuhI640UOUaWD/bTRQyu5sq9rsHRWgqwHosRIw9YAbUyY0iJFnUckqPcY0HFRXWP1s1jJxvBjqAr0h5yfRHyd4tKYhxKlc1yLM1CljCkF6qALpqAzuKtpEtf1rfAgHVz1gquGntiZx1845+kgaU/npFTvObimEu+WxzERepnVSGM9bFLZumrDaBeUrCJYObF+16xwTGWksDUZim0C9lusVq1ae/WGxFPkn7sQZdnxKLEthqkuAAqju1FCgiUBICiA4CTkEGrhqDceERFzzR9Ec5BZBApompOEuqtPCJK65+KpSyVBVFqSXyLimT57wh8jo8Cf8AST/Zj1wIsn4Jsv5tPin4wIGwqM+k0NfYnYvC2IfIT6MFVLY9j7bQF69+20GCGI5ajRPo9sM7yR1DRmI22bTth0DnT/LsIStUtwsN6Wg0AbKJjyQyHQebR2aC9YJCqZ5D5V3h4oJio0dKoJBkxxNgBc1jhEAx0gaVjji5cCXsxMsnsjSbLMoIwiy2pUtaVpoUlxGwcGXmbeMMpJ6QNjByRzJ2Omp2jI6zC4vWuDb6LqYyhok919CzXdZzPnIljIEKWdkpLt3lh3mNDERlx3KmzoYVUaqUcyfcBoIkozhPUZVkltwjpMMOKbOqZJwIqkEYxm4GQbNgWNNhEiqzBSTiAINGIf1GIlcqdIViT10EklycX1lHCfrEqKQEqYAaxpY8Tjjd+JUUu9a8CpWGwqM0ukYEgdGcX4xJriKVMxTl1S5PWputbZ4lInWyYn8XIQVAhJQVqbYlsVML7kd1uFmkWgvVKnIOGjkFiCCGzDPyoYLetxotVimWOaDLEyXhzBKTmC+RIUxPMbGEy6bbd7D5dT5LcwGdb1zlKmLUMSziLKcDrUAoKAUfYR2WFKLAkqLgAVclQYANnsIlF+Ty3WdpBkLm4aJmS8KkKDuC5qmhyUzEbVjQOBOAFSP6xOSFT2VgQSlpWKrFQDdIciQ4FYvOcVtHfyKvtZnl73DaJCSqbLmICsTEhk1YsTk/rLQ0LvUnM6j0R4e6Nw4smoN32gL80yZh09EkEPqKF94wrUFjmNE6p2evZ3xGOeu/YdVByDVquR6JzBenuin2xPWy0ToNtxFqegp6H1EhnCtvbFVth62Wg0+EPiBIZTBlRqjIQW2nrDsg0zzhBballcmEOQl8lg4ekfiFc1Gldk0IBDDnziUkApJIGF383pAp2fn3bxG3OkplIcecSRRKtGepGr0iSRMDebm2gANDqldBuYS+R8eNxb6YPSH21/CBENT9T92f4oEQSR4tgVXt2G0GUol+/wBHdoYokkaHwMOEfHbcQbSBQ5Aodc/R5QFjMdug5QRCqeOg37YChXTXT74EkirZLZagzVLaU0gnRH4RI2+RiqBUPkDuM4jQsw6LtCmqOQDAUpy8cgiAQIETHDvDMy1qOHqoT5yyKDVgNS2kDKSirYUYubqPJzhS50Wq2SZEyaJSJimKjnySNMRNA+p1yPqS4OHpFjkiTZ0BCBUtmo+kpWajzMec7i4STOJUCtKUrUELBwlWE+fUFgM6V8I16RxZaOilywUhQASqY3WWRQkJNEvnrGV1s9TST9xewdPN+HvNAhVVm6hJBJaiUnCXzABcV72inWJbVUrrZlRLnxgs/iRsrTT9uFYVGHeasZLp5PZMtcm9UrUR5pFCDoWBI2OYDhxnWJACkUq5JxmY1rdsgM1EuxVuEitfhE7ZLeqW/SeYHJV6IAJJI+D84vQyN8lbJi0vYfzbnQVYqpV1apOEsk4gHZ8L6ZVMPFywcw8deAmHUkV7sTFkTz8T8YStU0AYE03bQfE/fCV4TkqSU6AglTsAUl6NmQR2bvURnfGPG6sJlWRK1u4MxKVKBOrECvMvFTJkUXoxrf6DYQb3fA28o3FAUfo8suFOCwJoHJy3IZuRjPMdfD6itm7e+Fzd89SgpUqYScJJwTNuyg3hCZdc4H8jMfqkfi5pGZyLM7QzFCOONWTK2+BBKurkHZP1FPR9N65aRW7Weufv3izzLrnBJJkzS2mGYddABlFYt1nWFkFCwa5pUNc6iHxaYuSYzWQ47TvHLYpyOzn74C0kEFQIBdncPuxgtpbqt6NS7uXPhRhD0KfJP3Ar8UkV84/WAfscUPPth3aZ2QcVwt5jAsexgdoNwbY5i0jDJVMBCwlQSSAoNRxl5wftiRmcLWtSn6FeYDKD1YZkEF/YHrFaUkm7Y9J0Qf0c/pH9/wC+ORZP6IWv8yfFXxgR2uPmjtL8mVOZfdnJ/IKbbH72gir6kaSD+85vtEJAh3Zx+2xeuX2kTRvqSzCz/wCIrt0h3edukSyBLlIWkh36RWeoLRX0WVRSVgOkUJ2jq7IoICyGSrI79kRojf8AJKlKiWl34gluhSl6OZigIjrzmIKyUJSnfCoqT3Yg8NI60GopPYFybOQIVtFlVLLLSUlnY7QlBJ2C1R0Rcrp4gSiSZUs4XSQlnBc60q7xVbtsnSzpct2xrSh9sRA98bZd/kssyJKkpQFTCkgLX1iFNQ5MK7CKHWZIRpSsu9LKUbaKpwveDWdlF+jwpAJySTTSrENExLvZlh8oi/6HzrNLPSIOIlQWZeJQwkliASB1ScQZGnnaGvpmTErKHIUksx15h8xFPJBZG5QZp9NmjGOmX3sa7dl/SywJ73Y+MH/o1ZlWg2gzFpWpicK8IUQAA4bOgrnQRmNhtyipl4u0O47YsUm3yQwmFagPzZJfwFIXByg6HTxwkrRpVjmyk4hLIK183Ozv2RYLtm9YjeMnui/paJihZ7PhUDRUxeJShmogKUSADRwGqI0nh2eVsSMJbIly4orQZGL2KVOmZedJx2LCYQtU1gwoTrsNT7u+CT1qC0ZhLsWZi4YO9RXaGs6colWJOEpBADu4cseTgAtpB58jjBtFOEbZlHli46VJSLNJOEqcU2FCex6Aal9mOQHia0/nlt2t7InvKReJF7TSyViThQAsYklkgqcauoqMQ4v2U7/RJXrbw2hnTYlCC23e5GSVsbniS0/n5v2zAmcSWpTPPm0pRZHszh3Kv2TiD2WUA4c1LDWkWiw3pdQxdKmUvEGpKWlhqQQhwecMyT0L8Lf5IiENXikUk3xaCfy05/21/GCKvWfrNm961fGNI/C9xgOJUl+aJ7f9MxC3rf1iDqs8uR1WAHRF1O7l1IFNGMDjzObrS1+aCnj0q9SZTzeUwkFSipmLKJUktuCY5brwmTphmTFYllq0GQAFAGyAiYkcXGXMEyTKlyZgBZSJac6EUNMx7aRF2bDMnvOVhCioqLNmCchz2h72ViVuGk35OQwRMWgDRC1IByfzTqwgy7/nkv001ny6VZ7PraQhNwOSkU0cnsbfnHZWBlYgl8wxV2MGeutfGORLFPw9aPz0394v+KBBOkk+gft//iBEkDfoo6Jfz6oUb3b844IGyaAkEAgKIBzD0PaI5MBYAqJAyBLgQoRz9fOAo8/ZvEWSImT80gCW2tXhV8676iDYfmkTZ1CcwlRGJRVzJfnrBDKpC+D28to6hGT/ADmYi6JUdToFzrwzpahVSVBYG5T1h7NI9RWSYJiErTUKAI7DUR5aQcHWGeT1ZLjJ92eNz8mPFiZ8voVKGIVQCAkkfWSwo6TtoRtGd1+PUlJeBbwR2a8t/wBP1Lna7oROThWHEQM7ya2YkdWgLgOWGtBpFvlmFgmMlKuB2qih355PUzRilHo5gyOaTs407QxjM7zu+2SpxlTZOBnNFE40gs6CCnENcPnbgR6KCIbXhd0uallpCh866Q7Fk0cq0c5yeyZmXCV3ThiMtEuYkl3K1AgECoSQSEGjHtpR40W7rsnuhc0olpSxwodRUf2mFIFyWKVZkCShkgMlOJTqLUAc1NPbEkUKJwpID5OCQ+eQIPP+cXIZIvJVfkKc5aaHVtUVSyUDGQUqABCcRSQpnNBlrCFpVVfcPUPjDiyyClDEuS5JAapqWHbEfaJuFCiouxLnJ2oTTshvVP8ApoRjXePLHEiekt9tWT1RPmnxmKCREYUJ5awLXbCtSlEupajMW1OsSSw5VPjByffqI0KpJCVuc6MPkM/dAwDYeqOlWfby2gBXu2iNyQuAbD1QDLGg32jpNP5R0jt12jrOGk0VhfoSE9J1SkkhiQTTUpdxCEzOOKTUwwAMkA6QbB80gssUhUJ92kQyRFoEdccoEScOkj3b7GCP7BCoHt57QnN+GvKFoJhX7NI6Ms/l44D7tYM3u25xxAMPv2hVvftHEj5cQZXx25RBKCKHzTaOge72QCM+/QdkDB8tyjiRmsEV0PPZjUZ66+6JO4rctH5JRTNQellkZ4kio5ul6axGTmfnrRsqbx2zTClaSksQQ0FKOpUFhyKE7fHD/J8/x7T0XwD5QJVvlhJIRaEjry3zbNSd0+yLtLXHmG2TDZiibLBlrxPjTUoJzIB3D/dGtcBeU5NpRhtBCF4sIX9VXo4vRURTYnLaMbqOm09+HH0Lm6lofx815o0kGOmE0LeDxSIMy8o65wtCSlwJSZVolK81JVLWrppSlNkqWy2/2Ji5cJ8RfSrN0gBxS5i5agc3QogO26WPfHOLbHikFdXl9egdwKkMxzAwnXCpQGcQXk4ZE20ykFKpXVmS1AviSoBWI1zxKUnlhA0i9r1YVXMRdU7LnKtyul+sUBJUokFgKYc9fOypSK15R75+jXfPJLK6IpH7S+oPWp4sk6UEutg7AGgBISSpKSpsWEEkgZAkxgvlj4u6ecLOg9VBxKY65JHg57xtBRfbzjFccsF91Nmaw/f28oZykuWESC7OrY5naNaRWQic+/lHD7htuYUMsv3jSOqsx9Q05mBskTUPfpAKfbtyjre/SCke3aJOGszODpSSqmb+ysFVn4QAti/b4GhFOUMAFVoZSgCDU1GRbUco6B7t4CuWpJ2gJ+GsCSJYecCFPnWBHWdQ8Tn3+6Cq+fCBAhYbAn58I5t3RyBHEHUe4Qn8+uOwInxOCq17/bBRrAgRJw3Xme2FLH+UT2iBAhgBb+JPyB/YT/mEU+T9b9k+6BAhMeZfn+iLuf8ABi/4v/tI9VcJ/wDhJH7CfYIm4ECPOvkaxnfP5Cb+wr2GKL5JdP8A40v3R2BDsf4J+4GXBer8/ITP2THk+/v/ABM7/eL9pgQIuf6fzIRm/ChtZfPHf7IlrV7/AHQIEaUuRMRlIz8YdzMvD2mBAgXyER/3+6OL9/ugQIYAxBeccVnAgQQI5lfV7R7oWlfCBAhTCQeBAgRB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188849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sz="2000" dirty="0" smtClean="0"/>
              <a:t>This is possible through the use of the musical intervals of a whole step and a half step. A whole step (whole tone) is a two note change or two fret difference if you are talking about a guitar. A half step (semi tone) is a single note or fret change. So, if you know all of the intervals in a mode (they will only be whole steps or half steps), then by assigning a 1 to half steps and 2 to whole steps you can both read and write modes in a numerical method. In music you often hear people refer to things like major 7 or diminished 4</a:t>
            </a:r>
            <a:r>
              <a:rPr lang="en-US" sz="2000" baseline="30000" dirty="0" smtClean="0"/>
              <a:t>th</a:t>
            </a:r>
            <a:r>
              <a:rPr lang="en-US" sz="2000" dirty="0" smtClean="0"/>
              <a:t>. These different numbers are assigned to the scale degrees in a mode. You have your root, your </a:t>
            </a:r>
            <a:r>
              <a:rPr lang="en-US" sz="2000" dirty="0" err="1" smtClean="0"/>
              <a:t>maj</a:t>
            </a:r>
            <a:r>
              <a:rPr lang="en-US" sz="2000" dirty="0" smtClean="0"/>
              <a:t>/min second, </a:t>
            </a:r>
            <a:r>
              <a:rPr lang="en-US" sz="2000" dirty="0" err="1" smtClean="0"/>
              <a:t>maj</a:t>
            </a:r>
            <a:r>
              <a:rPr lang="en-US" sz="2000" dirty="0" smtClean="0"/>
              <a:t>/min third, perfect fourth, perfect fifth, </a:t>
            </a:r>
            <a:r>
              <a:rPr lang="en-US" sz="2000" dirty="0" err="1" smtClean="0"/>
              <a:t>maj</a:t>
            </a:r>
            <a:r>
              <a:rPr lang="en-US" sz="2000" dirty="0" smtClean="0"/>
              <a:t>/min sixth, and </a:t>
            </a:r>
            <a:r>
              <a:rPr lang="en-US" sz="2000" dirty="0" err="1" smtClean="0"/>
              <a:t>maj</a:t>
            </a:r>
            <a:r>
              <a:rPr lang="en-US" sz="2000" dirty="0" smtClean="0"/>
              <a:t>/min seventh .The different notes in a mode can also have different relations to each other and it is all based on their numerical places that have been designated based on their tonal differences. The mode system would be far more confusing and impossible to fully grasp without the simple but useful application of numbers.</a:t>
            </a:r>
            <a:endParaRPr lang="en-US" sz="20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xmlns="" val="332229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ext Placeholder 2"/>
          <p:cNvSpPr>
            <a:spLocks noGrp="1"/>
          </p:cNvSpPr>
          <p:nvPr>
            <p:ph type="body" sz="quarter" idx="13"/>
          </p:nvPr>
        </p:nvSpPr>
        <p:spPr/>
        <p:txBody>
          <a:bodyPr>
            <a:normAutofit/>
          </a:bodyPr>
          <a:lstStyle/>
          <a:p>
            <a:r>
              <a:rPr lang="en-US" sz="2400" dirty="0" smtClean="0"/>
              <a:t>2122122</a:t>
            </a:r>
          </a:p>
          <a:p>
            <a:r>
              <a:rPr lang="en-US" sz="2400" dirty="0" smtClean="0"/>
              <a:t>Maj-Min-Maj-Maj-Min-Maj-Maj</a:t>
            </a:r>
          </a:p>
          <a:p>
            <a:r>
              <a:rPr lang="en-US" sz="2400" dirty="0" smtClean="0"/>
              <a:t>W-H-W-W-H-W-W</a:t>
            </a:r>
            <a:endParaRPr lang="en-US" sz="2400" dirty="0"/>
          </a:p>
        </p:txBody>
      </p:sp>
      <p:sp>
        <p:nvSpPr>
          <p:cNvPr id="4" name="Title 3"/>
          <p:cNvSpPr>
            <a:spLocks noGrp="1"/>
          </p:cNvSpPr>
          <p:nvPr>
            <p:ph type="title"/>
          </p:nvPr>
        </p:nvSpPr>
        <p:spPr/>
        <p:txBody>
          <a:bodyPr>
            <a:normAutofit/>
          </a:bodyPr>
          <a:lstStyle/>
          <a:p>
            <a:r>
              <a:rPr lang="en-US" sz="2800" dirty="0" smtClean="0"/>
              <a:t>Different methods of writing out the intervals of a mode</a:t>
            </a:r>
            <a:endParaRPr lang="en-US" sz="2800" dirty="0"/>
          </a:p>
        </p:txBody>
      </p:sp>
    </p:spTree>
    <p:extLst>
      <p:ext uri="{BB962C8B-B14F-4D97-AF65-F5344CB8AC3E}">
        <p14:creationId xmlns:p14="http://schemas.microsoft.com/office/powerpoint/2010/main" xmlns="" val="823771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and Sheet Music</a:t>
            </a:r>
            <a:endParaRPr lang="en-US" dirty="0"/>
          </a:p>
        </p:txBody>
      </p:sp>
      <p:sp>
        <p:nvSpPr>
          <p:cNvPr id="3" name="Text Placeholder 2"/>
          <p:cNvSpPr>
            <a:spLocks noGrp="1"/>
          </p:cNvSpPr>
          <p:nvPr>
            <p:ph type="body" sz="half" idx="2"/>
          </p:nvPr>
        </p:nvSpPr>
        <p:spPr/>
        <p:txBody>
          <a:bodyPr/>
          <a:lstStyle/>
          <a:p>
            <a:r>
              <a:rPr lang="en-US" dirty="0" smtClean="0"/>
              <a:t>In music theory, there is a system of different note lengths. This system uses math to find the divisions of a beat, the length of a measure, and the right tempo to be playing at. You first have your different notes, whole note, half note, quarter note, eighth note, and sixteenth note. Each counts as a certain number of beats or certain amount of beat divisions. </a:t>
            </a:r>
            <a:endParaRPr lang="en-US" dirty="0"/>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xmlns="" val="0"/>
              </a:ext>
            </a:extLst>
          </a:blip>
          <a:stretch>
            <a:fillRect/>
          </a:stretch>
        </p:blipFill>
        <p:spPr>
          <a:xfrm>
            <a:off x="4201871" y="2514600"/>
            <a:ext cx="4681538" cy="2377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409831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a:bodyPr>
          <a:lstStyle/>
          <a:p>
            <a:r>
              <a:rPr lang="en-US" sz="2400" dirty="0" smtClean="0"/>
              <a:t>Whole Note</a:t>
            </a:r>
          </a:p>
          <a:p>
            <a:endParaRPr lang="en-US" sz="2400" dirty="0"/>
          </a:p>
        </p:txBody>
      </p:sp>
      <p:sp>
        <p:nvSpPr>
          <p:cNvPr id="3" name="Text Placeholder 2"/>
          <p:cNvSpPr>
            <a:spLocks noGrp="1"/>
          </p:cNvSpPr>
          <p:nvPr>
            <p:ph type="body" sz="half" idx="15"/>
          </p:nvPr>
        </p:nvSpPr>
        <p:spPr/>
        <p:txBody>
          <a:bodyPr>
            <a:normAutofit/>
          </a:bodyPr>
          <a:lstStyle/>
          <a:p>
            <a:r>
              <a:rPr lang="en-US" sz="2400" dirty="0" smtClean="0"/>
              <a:t>Sixteenth Note</a:t>
            </a:r>
            <a:endParaRPr lang="en-US" sz="2400" dirty="0"/>
          </a:p>
        </p:txBody>
      </p:sp>
      <p:sp>
        <p:nvSpPr>
          <p:cNvPr id="4" name="Content Placeholder 3"/>
          <p:cNvSpPr>
            <a:spLocks noGrp="1"/>
          </p:cNvSpPr>
          <p:nvPr>
            <p:ph sz="quarter" idx="14"/>
          </p:nvPr>
        </p:nvSpPr>
        <p:spPr/>
        <p:txBody>
          <a:bodyPr/>
          <a:lstStyle/>
          <a:p>
            <a:r>
              <a:rPr lang="en-US" dirty="0" smtClean="0"/>
              <a:t>A Sixteenth note lasts for one fourth of a beat. This does not mean you have to play four in a row whenever you use them, it just means that they only make up a small portion of a beat.</a:t>
            </a:r>
            <a:endParaRPr lang="en-US" dirty="0"/>
          </a:p>
        </p:txBody>
      </p:sp>
      <p:sp>
        <p:nvSpPr>
          <p:cNvPr id="5" name="Content Placeholder 4"/>
          <p:cNvSpPr>
            <a:spLocks noGrp="1"/>
          </p:cNvSpPr>
          <p:nvPr>
            <p:ph sz="quarter" idx="13"/>
          </p:nvPr>
        </p:nvSpPr>
        <p:spPr/>
        <p:txBody>
          <a:bodyPr/>
          <a:lstStyle/>
          <a:p>
            <a:r>
              <a:rPr lang="en-US" dirty="0" smtClean="0"/>
              <a:t>A whole note lasts for 4 beats. This means a whole note cannot be played in a measure that is in ¾ time, or in any time signature less than 4/4. </a:t>
            </a:r>
            <a:endParaRPr lang="en-US" dirty="0"/>
          </a:p>
        </p:txBody>
      </p:sp>
      <p:sp>
        <p:nvSpPr>
          <p:cNvPr id="6" name="Title 5"/>
          <p:cNvSpPr>
            <a:spLocks noGrp="1"/>
          </p:cNvSpPr>
          <p:nvPr>
            <p:ph type="title"/>
          </p:nvPr>
        </p:nvSpPr>
        <p:spPr/>
        <p:txBody>
          <a:bodyPr>
            <a:normAutofit fontScale="90000"/>
          </a:bodyPr>
          <a:lstStyle/>
          <a:p>
            <a:r>
              <a:rPr lang="en-US" dirty="0" smtClean="0"/>
              <a:t>The easy yet essential math in different notes</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3420035"/>
            <a:ext cx="3749040" cy="3124200"/>
          </a:xfrm>
          <a:prstGeom prst="rect">
            <a:avLst/>
          </a:prstGeom>
          <a:ln>
            <a:noFill/>
          </a:ln>
          <a:effectLst>
            <a:softEdge rad="112500"/>
          </a:effectLst>
        </p:spPr>
      </p:pic>
      <p:pic>
        <p:nvPicPr>
          <p:cNvPr id="14" name="Picture 1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29200" y="3429000"/>
            <a:ext cx="3429000" cy="3145872"/>
          </a:xfrm>
          <a:prstGeom prst="rect">
            <a:avLst/>
          </a:prstGeom>
          <a:ln>
            <a:noFill/>
          </a:ln>
          <a:effectLst>
            <a:softEdge rad="112500"/>
          </a:effectLst>
        </p:spPr>
      </p:pic>
    </p:spTree>
    <p:extLst>
      <p:ext uri="{BB962C8B-B14F-4D97-AF65-F5344CB8AC3E}">
        <p14:creationId xmlns:p14="http://schemas.microsoft.com/office/powerpoint/2010/main" xmlns="" val="3384646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"Music Theory Lessons, Guitar Theory, Modal Theory, Bass Lessons." </a:t>
            </a:r>
            <a:r>
              <a:rPr lang="en-US" i="1" dirty="0"/>
              <a:t>Modes </a:t>
            </a:r>
            <a:r>
              <a:rPr lang="en-US" i="1" dirty="0" smtClean="0"/>
              <a:t>	And </a:t>
            </a:r>
            <a:r>
              <a:rPr lang="en-US" i="1" dirty="0"/>
              <a:t>Modal Scales</a:t>
            </a:r>
            <a:r>
              <a:rPr lang="en-US" dirty="0"/>
              <a:t>. TheoryLessons.com, 2010. Web. 13 Nov. 2014. </a:t>
            </a:r>
            <a:r>
              <a:rPr lang="en-US" dirty="0" smtClean="0"/>
              <a:t>	&lt;</a:t>
            </a:r>
            <a:r>
              <a:rPr lang="en-US" dirty="0"/>
              <a:t>http://www.theorylessons.com/modes005themodes.php&gt;. </a:t>
            </a:r>
            <a:endParaRPr lang="en-US" dirty="0" smtClean="0"/>
          </a:p>
          <a:p>
            <a:r>
              <a:rPr lang="en-US" dirty="0" smtClean="0"/>
              <a:t>I only used one source because much of the information I used I already knew.</a:t>
            </a:r>
            <a:endParaRPr lang="en-US" dirty="0"/>
          </a:p>
        </p:txBody>
      </p:sp>
      <p:sp>
        <p:nvSpPr>
          <p:cNvPr id="3" name="Title 2"/>
          <p:cNvSpPr>
            <a:spLocks noGrp="1"/>
          </p:cNvSpPr>
          <p:nvPr>
            <p:ph type="title"/>
          </p:nvPr>
        </p:nvSpPr>
        <p:spPr/>
        <p:txBody>
          <a:bodyPr/>
          <a:lstStyle/>
          <a:p>
            <a:pPr algn="ctr"/>
            <a:r>
              <a:rPr lang="en-US" dirty="0" smtClean="0"/>
              <a:t>Works Cited</a:t>
            </a:r>
            <a:endParaRPr lang="en-US" dirty="0"/>
          </a:p>
        </p:txBody>
      </p:sp>
    </p:spTree>
    <p:extLst>
      <p:ext uri="{BB962C8B-B14F-4D97-AF65-F5344CB8AC3E}">
        <p14:creationId xmlns:p14="http://schemas.microsoft.com/office/powerpoint/2010/main" xmlns="" val="11428119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79</TotalTime>
  <Words>493</Words>
  <Application>Microsoft Office PowerPoint</Application>
  <PresentationFormat>On-screen Show (4:3)</PresentationFormat>
  <Paragraphs>19</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Mylar</vt:lpstr>
      <vt:lpstr>Math and Music Theory</vt:lpstr>
      <vt:lpstr>The Greek Modes</vt:lpstr>
      <vt:lpstr>Slide 3</vt:lpstr>
      <vt:lpstr>Different methods of writing out the intervals of a mode</vt:lpstr>
      <vt:lpstr>Math and Sheet Music</vt:lpstr>
      <vt:lpstr>The easy yet essential math in different notes</vt:lpstr>
      <vt:lpstr>Works Cited</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and Music Theory</dc:title>
  <dc:creator>TMP USER803</dc:creator>
  <cp:lastModifiedBy>Hat</cp:lastModifiedBy>
  <cp:revision>10</cp:revision>
  <dcterms:created xsi:type="dcterms:W3CDTF">2014-11-11T17:16:59Z</dcterms:created>
  <dcterms:modified xsi:type="dcterms:W3CDTF">2014-11-19T18:24:28Z</dcterms:modified>
</cp:coreProperties>
</file>