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Default Extension="jpeg" ContentType="image/jpeg"/>
  <Override PartName="/ppt/slideLayouts/slideLayout3.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0" r:id="rId1"/>
  </p:sldMasterIdLst>
  <p:notesMasterIdLst>
    <p:notesMasterId r:id="rId27"/>
  </p:notesMasterIdLst>
  <p:sldIdLst>
    <p:sldId id="256" r:id="rId2"/>
    <p:sldId id="275" r:id="rId3"/>
    <p:sldId id="261" r:id="rId4"/>
    <p:sldId id="263" r:id="rId5"/>
    <p:sldId id="264" r:id="rId6"/>
    <p:sldId id="257" r:id="rId7"/>
    <p:sldId id="274" r:id="rId8"/>
    <p:sldId id="278" r:id="rId9"/>
    <p:sldId id="285" r:id="rId10"/>
    <p:sldId id="259" r:id="rId11"/>
    <p:sldId id="262" r:id="rId12"/>
    <p:sldId id="284" r:id="rId13"/>
    <p:sldId id="273" r:id="rId14"/>
    <p:sldId id="282" r:id="rId15"/>
    <p:sldId id="268" r:id="rId16"/>
    <p:sldId id="276" r:id="rId17"/>
    <p:sldId id="258" r:id="rId18"/>
    <p:sldId id="266" r:id="rId19"/>
    <p:sldId id="277" r:id="rId20"/>
    <p:sldId id="279" r:id="rId21"/>
    <p:sldId id="281" r:id="rId22"/>
    <p:sldId id="280" r:id="rId23"/>
    <p:sldId id="270" r:id="rId24"/>
    <p:sldId id="271" r:id="rId25"/>
    <p:sldId id="272" r:id="rId2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118" autoAdjust="0"/>
    <p:restoredTop sz="94660"/>
  </p:normalViewPr>
  <p:slideViewPr>
    <p:cSldViewPr>
      <p:cViewPr varScale="1">
        <p:scale>
          <a:sx n="68" d="100"/>
          <a:sy n="68" d="100"/>
        </p:scale>
        <p:origin x="-1452" y="-96"/>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3AD3268-DCED-4DD1-86C4-9302861BF62B}" type="datetimeFigureOut">
              <a:rPr lang="en-US" smtClean="0"/>
              <a:pPr/>
              <a:t>12/3/2014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64CE1A4-4234-452F-8221-505E16FEF78C}"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geology.com/articles/eagle-ford/" TargetMode="External"/><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3" Type="http://schemas.openxmlformats.org/officeDocument/2006/relationships/hyperlink" Target="http://perezmaps.blogspot.com/2011/03/triangular-plot.html" TargetMode="External"/><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364CE1A4-4234-452F-8221-505E16FEF78C}" type="slidenum">
              <a:rPr lang="en-US" smtClean="0"/>
              <a:pPr/>
              <a:t>3</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364CE1A4-4234-452F-8221-505E16FEF78C}" type="slidenum">
              <a:rPr lang="en-US" smtClean="0"/>
              <a:pPr/>
              <a:t>22</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Ask: what are some problems with this graph? </a:t>
            </a:r>
            <a:endParaRPr lang="en-US" dirty="0"/>
          </a:p>
        </p:txBody>
      </p:sp>
      <p:sp>
        <p:nvSpPr>
          <p:cNvPr id="4" name="Slide Number Placeholder 3"/>
          <p:cNvSpPr>
            <a:spLocks noGrp="1"/>
          </p:cNvSpPr>
          <p:nvPr>
            <p:ph type="sldNum" sz="quarter" idx="10"/>
          </p:nvPr>
        </p:nvSpPr>
        <p:spPr/>
        <p:txBody>
          <a:bodyPr/>
          <a:lstStyle/>
          <a:p>
            <a:fld id="{364CE1A4-4234-452F-8221-505E16FEF78C}" type="slidenum">
              <a:rPr lang="en-US" smtClean="0"/>
              <a:pPr/>
              <a:t>24</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364CE1A4-4234-452F-8221-505E16FEF78C}" type="slidenum">
              <a:rPr lang="en-US" smtClean="0"/>
              <a:pPr/>
              <a:t>5</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From http://www.comfsm.fm/~dleeling/statistics/relationships.gif</a:t>
            </a:r>
            <a:endParaRPr lang="en-US" dirty="0"/>
          </a:p>
        </p:txBody>
      </p:sp>
      <p:sp>
        <p:nvSpPr>
          <p:cNvPr id="4" name="Slide Number Placeholder 3"/>
          <p:cNvSpPr>
            <a:spLocks noGrp="1"/>
          </p:cNvSpPr>
          <p:nvPr>
            <p:ph type="sldNum" sz="quarter" idx="10"/>
          </p:nvPr>
        </p:nvSpPr>
        <p:spPr/>
        <p:txBody>
          <a:bodyPr/>
          <a:lstStyle/>
          <a:p>
            <a:fld id="{364CE1A4-4234-452F-8221-505E16FEF78C}" type="slidenum">
              <a:rPr lang="en-US" smtClean="0"/>
              <a:pPr/>
              <a:t>7</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http://www.regentsprep.org/regents/math/algebra/AD4/scatter.htm</a:t>
            </a:r>
            <a:endParaRPr lang="en-US" dirty="0"/>
          </a:p>
        </p:txBody>
      </p:sp>
      <p:sp>
        <p:nvSpPr>
          <p:cNvPr id="4" name="Slide Number Placeholder 3"/>
          <p:cNvSpPr>
            <a:spLocks noGrp="1"/>
          </p:cNvSpPr>
          <p:nvPr>
            <p:ph type="sldNum" sz="quarter" idx="10"/>
          </p:nvPr>
        </p:nvSpPr>
        <p:spPr/>
        <p:txBody>
          <a:bodyPr/>
          <a:lstStyle/>
          <a:p>
            <a:fld id="{364CE1A4-4234-452F-8221-505E16FEF78C}" type="slidenum">
              <a:rPr lang="en-US" smtClean="0"/>
              <a:pPr/>
              <a:t>9</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From http://geology.com/articles/canada-diamond-mines/</a:t>
            </a:r>
            <a:endParaRPr lang="en-US" dirty="0"/>
          </a:p>
        </p:txBody>
      </p:sp>
      <p:sp>
        <p:nvSpPr>
          <p:cNvPr id="4" name="Slide Number Placeholder 3"/>
          <p:cNvSpPr>
            <a:spLocks noGrp="1"/>
          </p:cNvSpPr>
          <p:nvPr>
            <p:ph type="sldNum" sz="quarter" idx="10"/>
          </p:nvPr>
        </p:nvSpPr>
        <p:spPr/>
        <p:txBody>
          <a:bodyPr/>
          <a:lstStyle/>
          <a:p>
            <a:fld id="{364CE1A4-4234-452F-8221-505E16FEF78C}" type="slidenum">
              <a:rPr lang="en-US" smtClean="0"/>
              <a:pPr/>
              <a:t>13</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hlinkClick r:id="rId3"/>
              </a:rPr>
              <a:t>http://geology.com/articles/eagle-ford/</a:t>
            </a:r>
            <a:r>
              <a:rPr lang="en-US" dirty="0" smtClean="0"/>
              <a:t> </a:t>
            </a:r>
            <a:endParaRPr lang="en-US" dirty="0"/>
          </a:p>
        </p:txBody>
      </p:sp>
      <p:sp>
        <p:nvSpPr>
          <p:cNvPr id="4" name="Slide Number Placeholder 3"/>
          <p:cNvSpPr>
            <a:spLocks noGrp="1"/>
          </p:cNvSpPr>
          <p:nvPr>
            <p:ph type="sldNum" sz="quarter" idx="10"/>
          </p:nvPr>
        </p:nvSpPr>
        <p:spPr/>
        <p:txBody>
          <a:bodyPr/>
          <a:lstStyle/>
          <a:p>
            <a:fld id="{364CE1A4-4234-452F-8221-505E16FEF78C}" type="slidenum">
              <a:rPr lang="en-US" smtClean="0"/>
              <a:pPr/>
              <a:t>15</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Verve clothing company</a:t>
            </a:r>
            <a:endParaRPr lang="en-US" dirty="0"/>
          </a:p>
        </p:txBody>
      </p:sp>
      <p:sp>
        <p:nvSpPr>
          <p:cNvPr id="4" name="Slide Number Placeholder 3"/>
          <p:cNvSpPr>
            <a:spLocks noGrp="1"/>
          </p:cNvSpPr>
          <p:nvPr>
            <p:ph type="sldNum" sz="quarter" idx="10"/>
          </p:nvPr>
        </p:nvSpPr>
        <p:spPr/>
        <p:txBody>
          <a:bodyPr/>
          <a:lstStyle/>
          <a:p>
            <a:fld id="{364CE1A4-4234-452F-8221-505E16FEF78C}" type="slidenum">
              <a:rPr lang="en-US" smtClean="0"/>
              <a:pPr/>
              <a:t>17</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 triangular plot graphs 3 different variables. It is often used to show the composition of soils and rocks in geology</a:t>
            </a:r>
          </a:p>
          <a:p>
            <a:r>
              <a:rPr lang="en-US" dirty="0" smtClean="0">
                <a:hlinkClick r:id="rId3"/>
              </a:rPr>
              <a:t>http://perezmaps.blogspot.com/2011/03/triangular-plot.html</a:t>
            </a:r>
            <a:r>
              <a:rPr lang="en-US" dirty="0" smtClean="0"/>
              <a:t> </a:t>
            </a:r>
            <a:endParaRPr lang="en-US" dirty="0"/>
          </a:p>
        </p:txBody>
      </p:sp>
      <p:sp>
        <p:nvSpPr>
          <p:cNvPr id="4" name="Slide Number Placeholder 3"/>
          <p:cNvSpPr>
            <a:spLocks noGrp="1"/>
          </p:cNvSpPr>
          <p:nvPr>
            <p:ph type="sldNum" sz="quarter" idx="10"/>
          </p:nvPr>
        </p:nvSpPr>
        <p:spPr/>
        <p:txBody>
          <a:bodyPr/>
          <a:lstStyle/>
          <a:p>
            <a:fld id="{364CE1A4-4234-452F-8221-505E16FEF78C}" type="slidenum">
              <a:rPr lang="en-US" smtClean="0"/>
              <a:pPr/>
              <a:t>18</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smtClean="0"/>
          </a:p>
        </p:txBody>
      </p:sp>
      <p:sp>
        <p:nvSpPr>
          <p:cNvPr id="4" name="Slide Number Placeholder 3"/>
          <p:cNvSpPr>
            <a:spLocks noGrp="1"/>
          </p:cNvSpPr>
          <p:nvPr>
            <p:ph type="sldNum" sz="quarter" idx="10"/>
          </p:nvPr>
        </p:nvSpPr>
        <p:spPr/>
        <p:txBody>
          <a:bodyPr/>
          <a:lstStyle/>
          <a:p>
            <a:fld id="{364CE1A4-4234-452F-8221-505E16FEF78C}" type="slidenum">
              <a:rPr lang="en-US" smtClean="0"/>
              <a:pPr/>
              <a:t>20</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8" name="Date Placeholder 27"/>
          <p:cNvSpPr>
            <a:spLocks noGrp="1"/>
          </p:cNvSpPr>
          <p:nvPr>
            <p:ph type="dt" sz="half" idx="10"/>
          </p:nvPr>
        </p:nvSpPr>
        <p:spPr/>
        <p:txBody>
          <a:bodyPr/>
          <a:lstStyle>
            <a:extLst/>
          </a:lstStyle>
          <a:p>
            <a:fld id="{4BE6CF5E-E48A-4FE0-ADF1-F3B24E53DD90}" type="datetimeFigureOut">
              <a:rPr lang="en-US" smtClean="0"/>
              <a:pPr/>
              <a:t>12/3/2014</a:t>
            </a:fld>
            <a:endParaRPr lang="en-US"/>
          </a:p>
        </p:txBody>
      </p:sp>
      <p:sp>
        <p:nvSpPr>
          <p:cNvPr id="17" name="Footer Placeholder 16"/>
          <p:cNvSpPr>
            <a:spLocks noGrp="1"/>
          </p:cNvSpPr>
          <p:nvPr>
            <p:ph type="ftr" sz="quarter" idx="11"/>
          </p:nvPr>
        </p:nvSpPr>
        <p:spPr/>
        <p:txBody>
          <a:bodyPr/>
          <a:lstStyle>
            <a:extLst/>
          </a:lstStyle>
          <a:p>
            <a:endParaRPr lang="en-US"/>
          </a:p>
        </p:txBody>
      </p:sp>
      <p:sp>
        <p:nvSpPr>
          <p:cNvPr id="29" name="Slide Number Placeholder 28"/>
          <p:cNvSpPr>
            <a:spLocks noGrp="1"/>
          </p:cNvSpPr>
          <p:nvPr>
            <p:ph type="sldNum" sz="quarter" idx="12"/>
          </p:nvPr>
        </p:nvSpPr>
        <p:spPr/>
        <p:txBody>
          <a:bodyPr/>
          <a:lstStyle>
            <a:extLst/>
          </a:lstStyle>
          <a:p>
            <a:fld id="{E6F09DD8-DDA6-4628-BAA9-16BC5C7B0F7B}" type="slidenum">
              <a:rPr lang="en-US" smtClean="0"/>
              <a:pPr/>
              <a:t>‹#›</a:t>
            </a:fld>
            <a:endParaRPr lang="en-US"/>
          </a:p>
        </p:txBody>
      </p:sp>
      <p:sp>
        <p:nvSpPr>
          <p:cNvPr id="32" name="Rectangle 31"/>
          <p:cNvSpPr/>
          <p:nvPr/>
        </p:nvSpPr>
        <p:spPr>
          <a:xfrm>
            <a:off x="0" y="-1"/>
            <a:ext cx="365760" cy="6854456"/>
          </a:xfrm>
          <a:prstGeom prst="rect">
            <a:avLst/>
          </a:prstGeom>
          <a:solidFill>
            <a:srgbClr val="FFFFFF">
              <a:alpha val="100000"/>
            </a:srgb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39" name="Rectangle 38"/>
          <p:cNvSpPr/>
          <p:nvPr/>
        </p:nvSpPr>
        <p:spPr>
          <a:xfrm>
            <a:off x="309558" y="680477"/>
            <a:ext cx="45720"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40" name="Rectangle 39"/>
          <p:cNvSpPr/>
          <p:nvPr/>
        </p:nvSpPr>
        <p:spPr>
          <a:xfrm>
            <a:off x="269073" y="680477"/>
            <a:ext cx="27432"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41" name="Rectangle 40"/>
          <p:cNvSpPr/>
          <p:nvPr/>
        </p:nvSpPr>
        <p:spPr>
          <a:xfrm>
            <a:off x="250020" y="680477"/>
            <a:ext cx="9144"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42" name="Rectangle 41"/>
          <p:cNvSpPr/>
          <p:nvPr/>
        </p:nvSpPr>
        <p:spPr>
          <a:xfrm>
            <a:off x="221768" y="680477"/>
            <a:ext cx="9144"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8" name="Title 7"/>
          <p:cNvSpPr>
            <a:spLocks noGrp="1"/>
          </p:cNvSpPr>
          <p:nvPr>
            <p:ph type="ctrTitle"/>
          </p:nvPr>
        </p:nvSpPr>
        <p:spPr>
          <a:xfrm>
            <a:off x="914400" y="4343400"/>
            <a:ext cx="7772400" cy="1975104"/>
          </a:xfrm>
        </p:spPr>
        <p:txBody>
          <a:bodyPr/>
          <a:lstStyle>
            <a:lvl1pPr marR="9144" algn="l">
              <a:defRPr sz="4000" b="1" cap="all" spc="0" baseline="0">
                <a:effectLst>
                  <a:reflection blurRad="12700" stA="34000" endA="740" endPos="53000" dir="5400000" sy="-100000" algn="bl" rotWithShape="0"/>
                </a:effectLst>
              </a:defRPr>
            </a:lvl1pPr>
            <a:extLst/>
          </a:lstStyle>
          <a:p>
            <a:r>
              <a:rPr kumimoji="0" lang="en-US" smtClean="0"/>
              <a:t>Click to edit Master title style</a:t>
            </a:r>
            <a:endParaRPr kumimoji="0" lang="en-US"/>
          </a:p>
        </p:txBody>
      </p:sp>
      <p:sp>
        <p:nvSpPr>
          <p:cNvPr id="9" name="Subtitle 8"/>
          <p:cNvSpPr>
            <a:spLocks noGrp="1"/>
          </p:cNvSpPr>
          <p:nvPr>
            <p:ph type="subTitle" idx="1"/>
          </p:nvPr>
        </p:nvSpPr>
        <p:spPr>
          <a:xfrm>
            <a:off x="914400" y="2834640"/>
            <a:ext cx="7772400" cy="1508760"/>
          </a:xfrm>
        </p:spPr>
        <p:txBody>
          <a:bodyPr lIns="100584" tIns="45720" anchor="b"/>
          <a:lstStyle>
            <a:lvl1pPr marL="0" indent="0" algn="l">
              <a:spcBef>
                <a:spcPts val="0"/>
              </a:spcBef>
              <a:buNone/>
              <a:defRPr sz="2000">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sp>
        <p:nvSpPr>
          <p:cNvPr id="56" name="Rectangle 55"/>
          <p:cNvSpPr/>
          <p:nvPr/>
        </p:nvSpPr>
        <p:spPr>
          <a:xfrm>
            <a:off x="255291" y="5047394"/>
            <a:ext cx="73152" cy="169164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65" name="Rectangle 64"/>
          <p:cNvSpPr/>
          <p:nvPr/>
        </p:nvSpPr>
        <p:spPr>
          <a:xfrm>
            <a:off x="255291" y="4796819"/>
            <a:ext cx="73152" cy="228600"/>
          </a:xfrm>
          <a:prstGeom prst="rect">
            <a:avLst/>
          </a:prstGeom>
          <a:solidFill>
            <a:schemeClr val="accent3">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66" name="Rectangle 65"/>
          <p:cNvSpPr/>
          <p:nvPr/>
        </p:nvSpPr>
        <p:spPr>
          <a:xfrm>
            <a:off x="255291" y="4637685"/>
            <a:ext cx="73152" cy="137160"/>
          </a:xfrm>
          <a:prstGeom prst="rect">
            <a:avLst/>
          </a:prstGeom>
          <a:solidFill>
            <a:schemeClr val="bg2"/>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67" name="Rectangle 66"/>
          <p:cNvSpPr/>
          <p:nvPr/>
        </p:nvSpPr>
        <p:spPr>
          <a:xfrm>
            <a:off x="255291" y="4542559"/>
            <a:ext cx="73152" cy="7315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4BE6CF5E-E48A-4FE0-ADF1-F3B24E53DD90}" type="datetimeFigureOut">
              <a:rPr lang="en-US" smtClean="0"/>
              <a:pPr/>
              <a:t>12/3/2014</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E6F09DD8-DDA6-4628-BAA9-16BC5C7B0F7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1981200" cy="5851525"/>
          </a:xfrm>
        </p:spPr>
        <p:txBody>
          <a:bodyPr vert="eaVert" anchor="ct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609600" y="274639"/>
            <a:ext cx="5867400" cy="5851525"/>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4BE6CF5E-E48A-4FE0-ADF1-F3B24E53DD90}" type="datetimeFigureOut">
              <a:rPr lang="en-US" smtClean="0"/>
              <a:pPr/>
              <a:t>12/3/2014</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E6F09DD8-DDA6-4628-BAA9-16BC5C7B0F7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4BE6CF5E-E48A-4FE0-ADF1-F3B24E53DD90}" type="datetimeFigureOut">
              <a:rPr lang="en-US" smtClean="0"/>
              <a:pPr/>
              <a:t>12/3/2014</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E6F09DD8-DDA6-4628-BAA9-16BC5C7B0F7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14" name="Freeform 13"/>
          <p:cNvSpPr>
            <a:spLocks/>
          </p:cNvSpPr>
          <p:nvPr/>
        </p:nvSpPr>
        <p:spPr bwMode="auto">
          <a:xfrm>
            <a:off x="4828952" y="1073888"/>
            <a:ext cx="4322136" cy="5791200"/>
          </a:xfrm>
          <a:custGeom>
            <a:avLst>
              <a:gd name="A1" fmla="val 0"/>
              <a:gd name="A2" fmla="val 0"/>
              <a:gd name="A3" fmla="val 0"/>
              <a:gd name="A4" fmla="val 0"/>
              <a:gd name="A5" fmla="val 0"/>
              <a:gd name="A6" fmla="val 0"/>
              <a:gd name="A7" fmla="val 0"/>
              <a:gd name="A8" fmla="val 0"/>
            </a:avLst>
            <a:gdLst/>
            <a:ahLst/>
            <a:cxnLst>
              <a:cxn ang="0">
                <a:pos x="0" y="3648"/>
              </a:cxn>
              <a:cxn ang="0">
                <a:pos x="720" y="2016"/>
              </a:cxn>
              <a:cxn ang="0">
                <a:pos x="2736" y="0"/>
              </a:cxn>
              <a:cxn ang="0">
                <a:pos x="2736" y="96"/>
              </a:cxn>
              <a:cxn ang="0">
                <a:pos x="744" y="2038"/>
              </a:cxn>
              <a:cxn ang="0">
                <a:pos x="48" y="3648"/>
              </a:cxn>
              <a:cxn ang="0">
                <a:pos x="0" y="3648"/>
              </a:cxn>
            </a:cxnLst>
            <a:rect l="0" t="0" r="0" b="0"/>
            <a:pathLst>
              <a:path w="2736" h="3648">
                <a:moveTo>
                  <a:pt x="0" y="3648"/>
                </a:moveTo>
                <a:lnTo>
                  <a:pt x="720" y="2016"/>
                </a:lnTo>
                <a:lnTo>
                  <a:pt x="2736" y="672"/>
                </a:lnTo>
                <a:lnTo>
                  <a:pt x="2736" y="720"/>
                </a:lnTo>
                <a:lnTo>
                  <a:pt x="744" y="2038"/>
                </a:lnTo>
                <a:lnTo>
                  <a:pt x="48" y="3648"/>
                </a:lnTo>
                <a:lnTo>
                  <a:pt x="48" y="3648"/>
                </a:lnTo>
                <a:close/>
              </a:path>
            </a:pathLst>
          </a:custGeom>
          <a:noFill/>
          <a:ln w="3175" cap="flat" cmpd="sng" algn="ctr">
            <a:solidFill>
              <a:schemeClr val="accent2">
                <a:alpha val="53000"/>
              </a:schemeClr>
            </a:solid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5" name="Freeform 14"/>
          <p:cNvSpPr>
            <a:spLocks/>
          </p:cNvSpPr>
          <p:nvPr/>
        </p:nvSpPr>
        <p:spPr bwMode="auto">
          <a:xfrm>
            <a:off x="373966" y="0"/>
            <a:ext cx="5514536" cy="6615332"/>
          </a:xfrm>
          <a:custGeom>
            <a:avLst>
              <a:gd name="A1" fmla="val 0"/>
              <a:gd name="A2" fmla="val 0"/>
              <a:gd name="A3" fmla="val 0"/>
              <a:gd name="A4" fmla="val 0"/>
              <a:gd name="A5" fmla="val 0"/>
              <a:gd name="A6" fmla="val 0"/>
              <a:gd name="A7" fmla="val 0"/>
              <a:gd name="A8" fmla="val 0"/>
            </a:avLst>
            <a:gdLst/>
            <a:ahLst/>
            <a:cxnLst>
              <a:cxn ang="0">
                <a:pos x="0" y="4080"/>
              </a:cxn>
              <a:cxn ang="0">
                <a:pos x="0" y="4128"/>
              </a:cxn>
              <a:cxn ang="0">
                <a:pos x="3504" y="2640"/>
              </a:cxn>
              <a:cxn ang="0">
                <a:pos x="2880" y="0"/>
              </a:cxn>
              <a:cxn ang="0">
                <a:pos x="2832" y="0"/>
              </a:cxn>
              <a:cxn ang="0">
                <a:pos x="3465" y="2619"/>
              </a:cxn>
              <a:cxn ang="0">
                <a:pos x="0" y="4080"/>
              </a:cxn>
            </a:cxnLst>
            <a:rect l="0" t="0" r="0" b="0"/>
            <a:pathLst>
              <a:path w="3504" h="4128">
                <a:moveTo>
                  <a:pt x="0" y="4080"/>
                </a:moveTo>
                <a:lnTo>
                  <a:pt x="0" y="4128"/>
                </a:lnTo>
                <a:lnTo>
                  <a:pt x="3504" y="2640"/>
                </a:lnTo>
                <a:lnTo>
                  <a:pt x="2880" y="0"/>
                </a:lnTo>
                <a:lnTo>
                  <a:pt x="2832" y="0"/>
                </a:lnTo>
                <a:lnTo>
                  <a:pt x="3465" y="2619"/>
                </a:lnTo>
                <a:lnTo>
                  <a:pt x="0" y="4080"/>
                </a:lnTo>
                <a:close/>
              </a:path>
            </a:pathLst>
          </a:custGeom>
          <a:noFill/>
          <a:ln w="3175" cap="flat" cmpd="sng" algn="ctr">
            <a:solidFill>
              <a:schemeClr val="accent2">
                <a:alpha val="53000"/>
              </a:schemeClr>
            </a:solid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3" name="Freeform 12"/>
          <p:cNvSpPr>
            <a:spLocks/>
          </p:cNvSpPr>
          <p:nvPr/>
        </p:nvSpPr>
        <p:spPr bwMode="auto">
          <a:xfrm rot="5236414">
            <a:off x="4462128" y="1483600"/>
            <a:ext cx="4114800" cy="1188720"/>
          </a:xfrm>
          <a:custGeom>
            <a:avLst>
              <a:gd name="A1" fmla="val 0"/>
              <a:gd name="A2" fmla="val 0"/>
              <a:gd name="A3" fmla="val 0"/>
              <a:gd name="A4" fmla="val 0"/>
              <a:gd name="A5" fmla="val 0"/>
              <a:gd name="A6" fmla="val 0"/>
              <a:gd name="A7" fmla="val 0"/>
              <a:gd name="A8" fmla="val 0"/>
            </a:avLst>
            <a:gdLst/>
            <a:ahLst/>
            <a:cxnLst>
              <a:cxn ang="0">
                <a:pos x="0" y="0"/>
              </a:cxn>
              <a:cxn ang="0">
                <a:pos x="3552" y="1344"/>
              </a:cxn>
              <a:cxn ang="0">
                <a:pos x="0" y="48"/>
              </a:cxn>
              <a:cxn ang="0">
                <a:pos x="0" y="0"/>
              </a:cxn>
            </a:cxnLst>
            <a:rect l="0" t="0" r="0" b="0"/>
            <a:pathLst>
              <a:path w="3552" h="1344">
                <a:moveTo>
                  <a:pt x="0" y="0"/>
                </a:moveTo>
                <a:lnTo>
                  <a:pt x="3552" y="1344"/>
                </a:lnTo>
                <a:lnTo>
                  <a:pt x="0" y="48"/>
                </a:lnTo>
                <a:lnTo>
                  <a:pt x="0" y="0"/>
                </a:lnTo>
                <a:close/>
              </a:path>
            </a:pathLst>
          </a:custGeom>
          <a:solidFill>
            <a:schemeClr val="bg2">
              <a:tint val="95000"/>
              <a:satMod val="18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6" name="Freeform 15"/>
          <p:cNvSpPr>
            <a:spLocks/>
          </p:cNvSpPr>
          <p:nvPr/>
        </p:nvSpPr>
        <p:spPr bwMode="auto">
          <a:xfrm>
            <a:off x="5943600" y="0"/>
            <a:ext cx="2743200" cy="4267200"/>
          </a:xfrm>
          <a:custGeom>
            <a:avLst>
              <a:gd name="A1" fmla="val 0"/>
              <a:gd name="A2" fmla="val 0"/>
              <a:gd name="A3" fmla="val 0"/>
              <a:gd name="A4" fmla="val 0"/>
              <a:gd name="A5" fmla="val 0"/>
              <a:gd name="A6" fmla="val 0"/>
              <a:gd name="A7" fmla="val 0"/>
              <a:gd name="A8" fmla="val 0"/>
            </a:avLst>
            <a:gdLst/>
            <a:ahLst/>
            <a:cxnLst>
              <a:cxn ang="0">
                <a:pos x="1104" y="0"/>
              </a:cxn>
              <a:cxn ang="0">
                <a:pos x="1728" y="0"/>
              </a:cxn>
              <a:cxn ang="0">
                <a:pos x="0" y="2688"/>
              </a:cxn>
              <a:cxn ang="0">
                <a:pos x="1104" y="0"/>
              </a:cxn>
            </a:cxnLst>
            <a:rect l="0" t="0" r="0" b="0"/>
            <a:pathLst>
              <a:path w="1728" h="2688">
                <a:moveTo>
                  <a:pt x="1104" y="0"/>
                </a:moveTo>
                <a:lnTo>
                  <a:pt x="1728" y="0"/>
                </a:lnTo>
                <a:lnTo>
                  <a:pt x="0" y="2688"/>
                </a:lnTo>
                <a:lnTo>
                  <a:pt x="1104"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7" name="Freeform 16"/>
          <p:cNvSpPr>
            <a:spLocks/>
          </p:cNvSpPr>
          <p:nvPr/>
        </p:nvSpPr>
        <p:spPr bwMode="auto">
          <a:xfrm>
            <a:off x="5943600" y="4267200"/>
            <a:ext cx="3200400" cy="1143000"/>
          </a:xfrm>
          <a:custGeom>
            <a:avLst>
              <a:gd name="A1" fmla="val 0"/>
              <a:gd name="A2" fmla="val 0"/>
              <a:gd name="A3" fmla="val 0"/>
              <a:gd name="A4" fmla="val 0"/>
              <a:gd name="A5" fmla="val 0"/>
              <a:gd name="A6" fmla="val 0"/>
              <a:gd name="A7" fmla="val 0"/>
              <a:gd name="A8" fmla="val 0"/>
            </a:avLst>
            <a:gdLst/>
            <a:ahLst/>
            <a:cxnLst>
              <a:cxn ang="0">
                <a:pos x="0" y="0"/>
              </a:cxn>
              <a:cxn ang="0">
                <a:pos x="2016" y="240"/>
              </a:cxn>
              <a:cxn ang="0">
                <a:pos x="2016" y="720"/>
              </a:cxn>
              <a:cxn ang="0">
                <a:pos x="0" y="0"/>
              </a:cxn>
            </a:cxnLst>
            <a:rect l="0" t="0" r="0" b="0"/>
            <a:pathLst>
              <a:path w="2016" h="720">
                <a:moveTo>
                  <a:pt x="0" y="0"/>
                </a:moveTo>
                <a:lnTo>
                  <a:pt x="2016" y="240"/>
                </a:lnTo>
                <a:lnTo>
                  <a:pt x="2016" y="720"/>
                </a:lnTo>
                <a:lnTo>
                  <a:pt x="0"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8" name="Freeform 17"/>
          <p:cNvSpPr>
            <a:spLocks/>
          </p:cNvSpPr>
          <p:nvPr/>
        </p:nvSpPr>
        <p:spPr bwMode="auto">
          <a:xfrm>
            <a:off x="5943600" y="0"/>
            <a:ext cx="1371600" cy="4267200"/>
          </a:xfrm>
          <a:custGeom>
            <a:avLst>
              <a:gd name="A1" fmla="val 0"/>
              <a:gd name="A2" fmla="val 0"/>
              <a:gd name="A3" fmla="val 0"/>
              <a:gd name="A4" fmla="val 0"/>
              <a:gd name="A5" fmla="val 0"/>
              <a:gd name="A6" fmla="val 0"/>
              <a:gd name="A7" fmla="val 0"/>
              <a:gd name="A8" fmla="val 0"/>
            </a:avLst>
            <a:gdLst/>
            <a:ahLst/>
            <a:cxnLst>
              <a:cxn ang="0">
                <a:pos x="864" y="0"/>
              </a:cxn>
              <a:cxn ang="0">
                <a:pos x="0" y="2688"/>
              </a:cxn>
              <a:cxn ang="0">
                <a:pos x="768" y="0"/>
              </a:cxn>
              <a:cxn ang="0">
                <a:pos x="864" y="0"/>
              </a:cxn>
            </a:cxnLst>
            <a:rect l="0" t="0" r="0" b="0"/>
            <a:pathLst>
              <a:path w="864" h="2688">
                <a:moveTo>
                  <a:pt x="864" y="0"/>
                </a:moveTo>
                <a:lnTo>
                  <a:pt x="0" y="2688"/>
                </a:lnTo>
                <a:lnTo>
                  <a:pt x="768" y="0"/>
                </a:lnTo>
                <a:lnTo>
                  <a:pt x="864"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9" name="Freeform 18"/>
          <p:cNvSpPr>
            <a:spLocks/>
          </p:cNvSpPr>
          <p:nvPr/>
        </p:nvSpPr>
        <p:spPr bwMode="auto">
          <a:xfrm>
            <a:off x="5948363" y="4246563"/>
            <a:ext cx="2090737" cy="2611437"/>
          </a:xfrm>
          <a:custGeom>
            <a:avLst>
              <a:gd name="A1" fmla="val 0"/>
              <a:gd name="A2" fmla="val 0"/>
              <a:gd name="A3" fmla="val 0"/>
              <a:gd name="A4" fmla="val 0"/>
              <a:gd name="A5" fmla="val 0"/>
              <a:gd name="A6" fmla="val 0"/>
              <a:gd name="A7" fmla="val 0"/>
              <a:gd name="A8" fmla="val 0"/>
            </a:avLst>
            <a:gdLst/>
            <a:ahLst/>
            <a:cxnLst>
              <a:cxn ang="0">
                <a:pos x="1071" y="1645"/>
              </a:cxn>
              <a:cxn ang="0">
                <a:pos x="1317" y="1645"/>
              </a:cxn>
              <a:cxn ang="0">
                <a:pos x="0" y="0"/>
              </a:cxn>
              <a:cxn ang="0">
                <a:pos x="1071" y="1645"/>
              </a:cxn>
            </a:cxnLst>
            <a:rect l="0" t="0" r="0" b="0"/>
            <a:pathLst>
              <a:path w="1317" h="1645">
                <a:moveTo>
                  <a:pt x="1071" y="1645"/>
                </a:moveTo>
                <a:lnTo>
                  <a:pt x="1317" y="1645"/>
                </a:lnTo>
                <a:lnTo>
                  <a:pt x="0" y="0"/>
                </a:lnTo>
                <a:lnTo>
                  <a:pt x="1071" y="1645"/>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0" name="Freeform 19"/>
          <p:cNvSpPr>
            <a:spLocks/>
          </p:cNvSpPr>
          <p:nvPr/>
        </p:nvSpPr>
        <p:spPr bwMode="auto">
          <a:xfrm>
            <a:off x="5943600" y="4267200"/>
            <a:ext cx="1600200" cy="2590800"/>
          </a:xfrm>
          <a:custGeom>
            <a:avLst>
              <a:gd name="A1" fmla="val 0"/>
              <a:gd name="A2" fmla="val 0"/>
              <a:gd name="A3" fmla="val 0"/>
              <a:gd name="A4" fmla="val 0"/>
              <a:gd name="A5" fmla="val 0"/>
              <a:gd name="A6" fmla="val 0"/>
              <a:gd name="A7" fmla="val 0"/>
              <a:gd name="A8" fmla="val 0"/>
            </a:avLst>
            <a:gdLst/>
            <a:ahLst/>
            <a:cxnLst>
              <a:cxn ang="0">
                <a:pos x="1008" y="1632"/>
              </a:cxn>
              <a:cxn ang="0">
                <a:pos x="0" y="0"/>
              </a:cxn>
              <a:cxn ang="0">
                <a:pos x="960" y="1632"/>
              </a:cxn>
              <a:cxn ang="0">
                <a:pos x="1008" y="1632"/>
              </a:cxn>
            </a:cxnLst>
            <a:rect l="0" t="0" r="0" b="0"/>
            <a:pathLst>
              <a:path w="1008" h="1632">
                <a:moveTo>
                  <a:pt x="1008" y="1632"/>
                </a:moveTo>
                <a:lnTo>
                  <a:pt x="0" y="0"/>
                </a:lnTo>
                <a:lnTo>
                  <a:pt x="960" y="1632"/>
                </a:lnTo>
                <a:lnTo>
                  <a:pt x="1008" y="1632"/>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1" name="Freeform 20"/>
          <p:cNvSpPr>
            <a:spLocks/>
          </p:cNvSpPr>
          <p:nvPr/>
        </p:nvSpPr>
        <p:spPr bwMode="auto">
          <a:xfrm>
            <a:off x="5943600" y="1371600"/>
            <a:ext cx="3200400" cy="2895600"/>
          </a:xfrm>
          <a:custGeom>
            <a:avLst>
              <a:gd name="A1" fmla="val 0"/>
              <a:gd name="A2" fmla="val 0"/>
              <a:gd name="A3" fmla="val 0"/>
              <a:gd name="A4" fmla="val 0"/>
              <a:gd name="A5" fmla="val 0"/>
              <a:gd name="A6" fmla="val 0"/>
              <a:gd name="A7" fmla="val 0"/>
              <a:gd name="A8" fmla="val 0"/>
            </a:avLst>
            <a:gdLst/>
            <a:ahLst/>
            <a:cxnLst>
              <a:cxn ang="0">
                <a:pos x="2016" y="0"/>
              </a:cxn>
              <a:cxn ang="0">
                <a:pos x="2016" y="144"/>
              </a:cxn>
              <a:cxn ang="0">
                <a:pos x="0" y="1824"/>
              </a:cxn>
              <a:cxn ang="0">
                <a:pos x="2016" y="0"/>
              </a:cxn>
            </a:cxnLst>
            <a:rect l="0" t="0" r="0" b="0"/>
            <a:pathLst>
              <a:path w="2016" h="1824">
                <a:moveTo>
                  <a:pt x="2016" y="0"/>
                </a:moveTo>
                <a:lnTo>
                  <a:pt x="2016" y="144"/>
                </a:lnTo>
                <a:lnTo>
                  <a:pt x="0" y="1824"/>
                </a:lnTo>
                <a:lnTo>
                  <a:pt x="2016"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2" name="Freeform 21"/>
          <p:cNvSpPr>
            <a:spLocks/>
          </p:cNvSpPr>
          <p:nvPr/>
        </p:nvSpPr>
        <p:spPr bwMode="auto">
          <a:xfrm>
            <a:off x="5943600" y="1752600"/>
            <a:ext cx="3200400" cy="2514600"/>
          </a:xfrm>
          <a:custGeom>
            <a:avLst>
              <a:gd name="A1" fmla="val 0"/>
              <a:gd name="A2" fmla="val 0"/>
              <a:gd name="A3" fmla="val 0"/>
              <a:gd name="A4" fmla="val 0"/>
              <a:gd name="A5" fmla="val 0"/>
              <a:gd name="A6" fmla="val 0"/>
              <a:gd name="A7" fmla="val 0"/>
              <a:gd name="A8" fmla="val 0"/>
            </a:avLst>
            <a:gdLst/>
            <a:ahLst/>
            <a:cxnLst>
              <a:cxn ang="0">
                <a:pos x="2016" y="0"/>
              </a:cxn>
              <a:cxn ang="0">
                <a:pos x="0" y="1584"/>
              </a:cxn>
              <a:cxn ang="0">
                <a:pos x="2016" y="48"/>
              </a:cxn>
              <a:cxn ang="0">
                <a:pos x="2016" y="0"/>
              </a:cxn>
            </a:cxnLst>
            <a:rect l="0" t="0" r="0" b="0"/>
            <a:pathLst>
              <a:path w="2016" h="1584">
                <a:moveTo>
                  <a:pt x="2016" y="0"/>
                </a:moveTo>
                <a:lnTo>
                  <a:pt x="0" y="1584"/>
                </a:lnTo>
                <a:lnTo>
                  <a:pt x="2016" y="48"/>
                </a:lnTo>
                <a:lnTo>
                  <a:pt x="2016"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3" name="Freeform 22"/>
          <p:cNvSpPr>
            <a:spLocks/>
          </p:cNvSpPr>
          <p:nvPr/>
        </p:nvSpPr>
        <p:spPr bwMode="auto">
          <a:xfrm>
            <a:off x="990600" y="4267200"/>
            <a:ext cx="4953000" cy="2590800"/>
          </a:xfrm>
          <a:custGeom>
            <a:avLst>
              <a:gd name="A1" fmla="val 0"/>
              <a:gd name="A2" fmla="val 0"/>
              <a:gd name="A3" fmla="val 0"/>
              <a:gd name="A4" fmla="val 0"/>
              <a:gd name="A5" fmla="val 0"/>
              <a:gd name="A6" fmla="val 0"/>
              <a:gd name="A7" fmla="val 0"/>
              <a:gd name="A8" fmla="val 0"/>
            </a:avLst>
            <a:gdLst/>
            <a:ahLst/>
            <a:cxnLst>
              <a:cxn ang="0">
                <a:pos x="0" y="1632"/>
              </a:cxn>
              <a:cxn ang="0">
                <a:pos x="3120" y="0"/>
              </a:cxn>
              <a:cxn ang="0">
                <a:pos x="1056" y="1632"/>
              </a:cxn>
              <a:cxn ang="0">
                <a:pos x="0" y="1632"/>
              </a:cxn>
            </a:cxnLst>
            <a:rect l="0" t="0" r="0" b="0"/>
            <a:pathLst>
              <a:path w="3120" h="1632">
                <a:moveTo>
                  <a:pt x="0" y="1632"/>
                </a:moveTo>
                <a:lnTo>
                  <a:pt x="3120" y="0"/>
                </a:lnTo>
                <a:lnTo>
                  <a:pt x="1056" y="1632"/>
                </a:lnTo>
                <a:lnTo>
                  <a:pt x="0" y="1632"/>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4" name="Freeform 23"/>
          <p:cNvSpPr>
            <a:spLocks/>
          </p:cNvSpPr>
          <p:nvPr/>
        </p:nvSpPr>
        <p:spPr bwMode="auto">
          <a:xfrm>
            <a:off x="533400" y="4267200"/>
            <a:ext cx="5334000" cy="2590800"/>
          </a:xfrm>
          <a:custGeom>
            <a:avLst>
              <a:gd name="A1" fmla="val 0"/>
              <a:gd name="A2" fmla="val 0"/>
              <a:gd name="A3" fmla="val 0"/>
              <a:gd name="A4" fmla="val 0"/>
              <a:gd name="A5" fmla="val 0"/>
              <a:gd name="A6" fmla="val 0"/>
              <a:gd name="A7" fmla="val 0"/>
              <a:gd name="A8" fmla="val 0"/>
            </a:avLst>
            <a:gdLst/>
            <a:ahLst/>
            <a:cxnLst>
              <a:cxn ang="0">
                <a:pos x="0" y="1632"/>
              </a:cxn>
              <a:cxn ang="0">
                <a:pos x="3360" y="0"/>
              </a:cxn>
              <a:cxn ang="0">
                <a:pos x="144" y="1632"/>
              </a:cxn>
              <a:cxn ang="0">
                <a:pos x="0" y="1632"/>
              </a:cxn>
            </a:cxnLst>
            <a:rect l="0" t="0" r="0" b="0"/>
            <a:pathLst>
              <a:path w="3360" h="1632">
                <a:moveTo>
                  <a:pt x="0" y="1632"/>
                </a:moveTo>
                <a:lnTo>
                  <a:pt x="3360" y="0"/>
                </a:lnTo>
                <a:lnTo>
                  <a:pt x="144" y="1632"/>
                </a:lnTo>
                <a:lnTo>
                  <a:pt x="0" y="1632"/>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5" name="Freeform 24"/>
          <p:cNvSpPr>
            <a:spLocks/>
          </p:cNvSpPr>
          <p:nvPr/>
        </p:nvSpPr>
        <p:spPr bwMode="auto">
          <a:xfrm>
            <a:off x="366824" y="2438400"/>
            <a:ext cx="5638800" cy="1828800"/>
          </a:xfrm>
          <a:custGeom>
            <a:avLst>
              <a:gd name="A1" fmla="val 0"/>
              <a:gd name="A2" fmla="val 0"/>
              <a:gd name="A3" fmla="val 0"/>
              <a:gd name="A4" fmla="val 0"/>
              <a:gd name="A5" fmla="val 0"/>
              <a:gd name="A6" fmla="val 0"/>
              <a:gd name="A7" fmla="val 0"/>
              <a:gd name="A8" fmla="val 0"/>
            </a:avLst>
            <a:gdLst/>
            <a:ahLst/>
            <a:cxnLst>
              <a:cxn ang="0">
                <a:pos x="0" y="0"/>
              </a:cxn>
              <a:cxn ang="0">
                <a:pos x="3552" y="1152"/>
              </a:cxn>
              <a:cxn ang="0">
                <a:pos x="0" y="384"/>
              </a:cxn>
              <a:cxn ang="0">
                <a:pos x="0" y="0"/>
              </a:cxn>
            </a:cxnLst>
            <a:rect l="0" t="0" r="0" b="0"/>
            <a:pathLst>
              <a:path w="3552" h="1152">
                <a:moveTo>
                  <a:pt x="0" y="0"/>
                </a:moveTo>
                <a:lnTo>
                  <a:pt x="3504" y="1152"/>
                </a:lnTo>
                <a:lnTo>
                  <a:pt x="0" y="384"/>
                </a:lnTo>
                <a:lnTo>
                  <a:pt x="0"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6" name="Freeform 25"/>
          <p:cNvSpPr>
            <a:spLocks/>
          </p:cNvSpPr>
          <p:nvPr/>
        </p:nvSpPr>
        <p:spPr bwMode="auto">
          <a:xfrm>
            <a:off x="366824" y="2133600"/>
            <a:ext cx="5638800" cy="2133600"/>
          </a:xfrm>
          <a:custGeom>
            <a:avLst>
              <a:gd name="A1" fmla="val 0"/>
              <a:gd name="A2" fmla="val 0"/>
              <a:gd name="A3" fmla="val 0"/>
              <a:gd name="A4" fmla="val 0"/>
              <a:gd name="A5" fmla="val 0"/>
              <a:gd name="A6" fmla="val 0"/>
              <a:gd name="A7" fmla="val 0"/>
              <a:gd name="A8" fmla="val 0"/>
            </a:avLst>
            <a:gdLst/>
            <a:ahLst/>
            <a:cxnLst>
              <a:cxn ang="0">
                <a:pos x="0" y="0"/>
              </a:cxn>
              <a:cxn ang="0">
                <a:pos x="3552" y="1344"/>
              </a:cxn>
              <a:cxn ang="0">
                <a:pos x="0" y="48"/>
              </a:cxn>
              <a:cxn ang="0">
                <a:pos x="0" y="0"/>
              </a:cxn>
            </a:cxnLst>
            <a:rect l="0" t="0" r="0" b="0"/>
            <a:pathLst>
              <a:path w="3552" h="1344">
                <a:moveTo>
                  <a:pt x="0" y="0"/>
                </a:moveTo>
                <a:lnTo>
                  <a:pt x="3552" y="1344"/>
                </a:lnTo>
                <a:lnTo>
                  <a:pt x="0" y="48"/>
                </a:lnTo>
                <a:lnTo>
                  <a:pt x="0"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7" name="Freeform 26"/>
          <p:cNvSpPr>
            <a:spLocks/>
          </p:cNvSpPr>
          <p:nvPr/>
        </p:nvSpPr>
        <p:spPr bwMode="auto">
          <a:xfrm>
            <a:off x="4572000" y="4267200"/>
            <a:ext cx="1371600" cy="2590800"/>
          </a:xfrm>
          <a:custGeom>
            <a:avLst>
              <a:gd name="A1" fmla="val 0"/>
              <a:gd name="A2" fmla="val 0"/>
              <a:gd name="A3" fmla="val 0"/>
              <a:gd name="A4" fmla="val 0"/>
              <a:gd name="A5" fmla="val 0"/>
              <a:gd name="A6" fmla="val 0"/>
              <a:gd name="A7" fmla="val 0"/>
              <a:gd name="A8" fmla="val 0"/>
            </a:avLst>
            <a:gdLst/>
            <a:ahLst/>
            <a:cxnLst>
              <a:cxn ang="0">
                <a:pos x="0" y="1632"/>
              </a:cxn>
              <a:cxn ang="0">
                <a:pos x="96" y="1632"/>
              </a:cxn>
              <a:cxn ang="0">
                <a:pos x="864" y="0"/>
              </a:cxn>
              <a:cxn ang="0">
                <a:pos x="0" y="1632"/>
              </a:cxn>
            </a:cxnLst>
            <a:rect l="0" t="0" r="0" b="0"/>
            <a:pathLst>
              <a:path w="864" h="1632">
                <a:moveTo>
                  <a:pt x="0" y="1632"/>
                </a:moveTo>
                <a:lnTo>
                  <a:pt x="96" y="1632"/>
                </a:lnTo>
                <a:lnTo>
                  <a:pt x="864" y="0"/>
                </a:lnTo>
                <a:lnTo>
                  <a:pt x="0" y="1632"/>
                </a:lnTo>
                <a:close/>
              </a:path>
            </a:pathLst>
          </a:custGeom>
          <a:solidFill>
            <a:schemeClr val="bg2">
              <a:tint val="95000"/>
              <a:satMod val="18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3" name="Text Placeholder 2"/>
          <p:cNvSpPr>
            <a:spLocks noGrp="1"/>
          </p:cNvSpPr>
          <p:nvPr>
            <p:ph type="body" idx="1"/>
          </p:nvPr>
        </p:nvSpPr>
        <p:spPr>
          <a:xfrm>
            <a:off x="706902" y="1351672"/>
            <a:ext cx="5718048" cy="977486"/>
          </a:xfrm>
        </p:spPr>
        <p:txBody>
          <a:bodyPr lIns="82296" tIns="45720" bIns="0" anchor="t"/>
          <a:lstStyle>
            <a:lvl1pPr marL="54864" indent="0">
              <a:buNone/>
              <a:defRPr sz="20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extLst/>
          </a:lstStyle>
          <a:p>
            <a:fld id="{4BE6CF5E-E48A-4FE0-ADF1-F3B24E53DD90}" type="datetimeFigureOut">
              <a:rPr lang="en-US" smtClean="0"/>
              <a:pPr/>
              <a:t>12/3/2014</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E6F09DD8-DDA6-4628-BAA9-16BC5C7B0F7B}" type="slidenum">
              <a:rPr lang="en-US" smtClean="0"/>
              <a:pPr/>
              <a:t>‹#›</a:t>
            </a:fld>
            <a:endParaRPr lang="en-US"/>
          </a:p>
        </p:txBody>
      </p:sp>
      <p:sp>
        <p:nvSpPr>
          <p:cNvPr id="7" name="Rectangle 6"/>
          <p:cNvSpPr/>
          <p:nvPr/>
        </p:nvSpPr>
        <p:spPr>
          <a:xfrm>
            <a:off x="363160" y="402264"/>
            <a:ext cx="8503920" cy="886265"/>
          </a:xfrm>
          <a:prstGeom prst="rect">
            <a:avLst/>
          </a:prstGeom>
          <a:solidFill>
            <a:schemeClr val="bg2">
              <a:tint val="95000"/>
              <a:satMod val="180000"/>
              <a:alpha val="4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Title 1"/>
          <p:cNvSpPr>
            <a:spLocks noGrp="1"/>
          </p:cNvSpPr>
          <p:nvPr>
            <p:ph type="title"/>
          </p:nvPr>
        </p:nvSpPr>
        <p:spPr>
          <a:xfrm>
            <a:off x="706902" y="512064"/>
            <a:ext cx="8156448" cy="777240"/>
          </a:xfrm>
        </p:spPr>
        <p:txBody>
          <a:bodyPr tIns="64008"/>
          <a:lstStyle>
            <a:lvl1pPr algn="l">
              <a:buNone/>
              <a:defRPr sz="3800" b="0" cap="none" spc="-150" baseline="0"/>
            </a:lvl1pPr>
            <a:extLst/>
          </a:lstStyle>
          <a:p>
            <a:r>
              <a:rPr kumimoji="0" lang="en-US" smtClean="0"/>
              <a:t>Click to edit Master title style</a:t>
            </a:r>
            <a:endParaRPr kumimoji="0" lang="en-US"/>
          </a:p>
        </p:txBody>
      </p:sp>
      <p:sp>
        <p:nvSpPr>
          <p:cNvPr id="8" name="Rectangle 7"/>
          <p:cNvSpPr/>
          <p:nvPr/>
        </p:nvSpPr>
        <p:spPr>
          <a:xfrm flipH="1">
            <a:off x="371538" y="680477"/>
            <a:ext cx="27432"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9" name="Rectangle 8"/>
          <p:cNvSpPr/>
          <p:nvPr/>
        </p:nvSpPr>
        <p:spPr>
          <a:xfrm flipH="1">
            <a:off x="411109" y="680477"/>
            <a:ext cx="27432"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0" name="Rectangle 9"/>
          <p:cNvSpPr/>
          <p:nvPr/>
        </p:nvSpPr>
        <p:spPr>
          <a:xfrm flipH="1">
            <a:off x="448450" y="680477"/>
            <a:ext cx="9144"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1" name="Rectangle 10"/>
          <p:cNvSpPr/>
          <p:nvPr/>
        </p:nvSpPr>
        <p:spPr>
          <a:xfrm flipH="1">
            <a:off x="476702" y="680477"/>
            <a:ext cx="9144"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2" name="Rectangle 11"/>
          <p:cNvSpPr/>
          <p:nvPr/>
        </p:nvSpPr>
        <p:spPr>
          <a:xfrm>
            <a:off x="500478" y="680477"/>
            <a:ext cx="36576"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512064"/>
            <a:ext cx="8229600" cy="914400"/>
          </a:xfrm>
        </p:spPr>
        <p:txBody>
          <a:bodyPr/>
          <a:lstStyle>
            <a:extLst/>
          </a:lstStyle>
          <a:p>
            <a:r>
              <a:rPr kumimoji="0" lang="en-US" smtClean="0"/>
              <a:t>Click to edit Master title style</a:t>
            </a:r>
            <a:endParaRPr kumimoji="0" lang="en-US"/>
          </a:p>
        </p:txBody>
      </p:sp>
      <p:sp>
        <p:nvSpPr>
          <p:cNvPr id="3" name="Content Placeholder 2"/>
          <p:cNvSpPr>
            <a:spLocks noGrp="1"/>
          </p:cNvSpPr>
          <p:nvPr>
            <p:ph sz="half" idx="1"/>
          </p:nvPr>
        </p:nvSpPr>
        <p:spPr>
          <a:xfrm>
            <a:off x="464344" y="1770501"/>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55344" y="1770501"/>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4BE6CF5E-E48A-4FE0-ADF1-F3B24E53DD90}" type="datetimeFigureOut">
              <a:rPr lang="en-US" smtClean="0"/>
              <a:pPr/>
              <a:t>12/3/2014</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E6F09DD8-DDA6-4628-BAA9-16BC5C7B0F7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5" name="Rectangle 24"/>
          <p:cNvSpPr/>
          <p:nvPr/>
        </p:nvSpPr>
        <p:spPr>
          <a:xfrm>
            <a:off x="0" y="402265"/>
            <a:ext cx="8867080" cy="886265"/>
          </a:xfrm>
          <a:prstGeom prst="rect">
            <a:avLst/>
          </a:prstGeom>
          <a:solidFill>
            <a:schemeClr val="bg2">
              <a:tint val="95000"/>
              <a:satMod val="180000"/>
              <a:alpha val="4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Title 1"/>
          <p:cNvSpPr>
            <a:spLocks noGrp="1"/>
          </p:cNvSpPr>
          <p:nvPr>
            <p:ph type="title"/>
          </p:nvPr>
        </p:nvSpPr>
        <p:spPr>
          <a:xfrm>
            <a:off x="504824" y="512064"/>
            <a:ext cx="7772400" cy="914400"/>
          </a:xfrm>
        </p:spPr>
        <p:txBody>
          <a:bodyPr anchor="t"/>
          <a:lstStyle>
            <a:lvl1pPr>
              <a:defRPr sz="4000"/>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809750"/>
            <a:ext cx="4040188" cy="639762"/>
          </a:xfrm>
        </p:spPr>
        <p:txBody>
          <a:bodyPr anchor="ctr"/>
          <a:lstStyle>
            <a:lvl1pPr marL="73152" indent="0" algn="l">
              <a:buNone/>
              <a:defRPr sz="2400" b="1">
                <a:solidFill>
                  <a:schemeClr val="accent2"/>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809750"/>
            <a:ext cx="4041775" cy="639762"/>
          </a:xfrm>
        </p:spPr>
        <p:txBody>
          <a:bodyPr anchor="ctr"/>
          <a:lstStyle>
            <a:lvl1pPr marL="73152" indent="0">
              <a:buNone/>
              <a:defRPr sz="2400" b="1">
                <a:solidFill>
                  <a:schemeClr val="accent2"/>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459037"/>
            <a:ext cx="4040188" cy="3959352"/>
          </a:xfrm>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459037"/>
            <a:ext cx="4041775" cy="3959352"/>
          </a:xfrm>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fld id="{4BE6CF5E-E48A-4FE0-ADF1-F3B24E53DD90}" type="datetimeFigureOut">
              <a:rPr lang="en-US" smtClean="0"/>
              <a:pPr/>
              <a:t>12/3/2014</a:t>
            </a:fld>
            <a:endParaRPr lang="en-US"/>
          </a:p>
        </p:txBody>
      </p:sp>
      <p:sp>
        <p:nvSpPr>
          <p:cNvPr id="8" name="Footer Placeholder 7"/>
          <p:cNvSpPr>
            <a:spLocks noGrp="1"/>
          </p:cNvSpPr>
          <p:nvPr>
            <p:ph type="ftr" sz="quarter" idx="11"/>
          </p:nvPr>
        </p:nvSpPr>
        <p:spPr/>
        <p:txBody>
          <a:bodyPr/>
          <a:lstStyle>
            <a:extLst/>
          </a:lstStyle>
          <a:p>
            <a:endParaRPr lang="en-US"/>
          </a:p>
        </p:txBody>
      </p:sp>
      <p:sp>
        <p:nvSpPr>
          <p:cNvPr id="9" name="Slide Number Placeholder 8"/>
          <p:cNvSpPr>
            <a:spLocks noGrp="1"/>
          </p:cNvSpPr>
          <p:nvPr>
            <p:ph type="sldNum" sz="quarter" idx="12"/>
          </p:nvPr>
        </p:nvSpPr>
        <p:spPr/>
        <p:txBody>
          <a:bodyPr/>
          <a:lstStyle>
            <a:extLst/>
          </a:lstStyle>
          <a:p>
            <a:fld id="{E6F09DD8-DDA6-4628-BAA9-16BC5C7B0F7B}" type="slidenum">
              <a:rPr lang="en-US" smtClean="0"/>
              <a:pPr/>
              <a:t>‹#›</a:t>
            </a:fld>
            <a:endParaRPr lang="en-US"/>
          </a:p>
        </p:txBody>
      </p:sp>
      <p:sp>
        <p:nvSpPr>
          <p:cNvPr id="16" name="Rectangle 15"/>
          <p:cNvSpPr/>
          <p:nvPr/>
        </p:nvSpPr>
        <p:spPr>
          <a:xfrm>
            <a:off x="87790" y="680477"/>
            <a:ext cx="45720"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7" name="Rectangle 16"/>
          <p:cNvSpPr/>
          <p:nvPr/>
        </p:nvSpPr>
        <p:spPr>
          <a:xfrm>
            <a:off x="47305" y="680477"/>
            <a:ext cx="27432"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8" name="Rectangle 17"/>
          <p:cNvSpPr/>
          <p:nvPr/>
        </p:nvSpPr>
        <p:spPr>
          <a:xfrm>
            <a:off x="28252" y="680477"/>
            <a:ext cx="9144"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9" name="Rectangle 18"/>
          <p:cNvSpPr/>
          <p:nvPr/>
        </p:nvSpPr>
        <p:spPr>
          <a:xfrm>
            <a:off x="0" y="680477"/>
            <a:ext cx="9144"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20" name="Rectangle 19"/>
          <p:cNvSpPr/>
          <p:nvPr/>
        </p:nvSpPr>
        <p:spPr>
          <a:xfrm flipH="1">
            <a:off x="149770" y="680477"/>
            <a:ext cx="27432"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21" name="Rectangle 20"/>
          <p:cNvSpPr/>
          <p:nvPr/>
        </p:nvSpPr>
        <p:spPr>
          <a:xfrm flipH="1">
            <a:off x="189341" y="680477"/>
            <a:ext cx="27432"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22" name="Rectangle 21"/>
          <p:cNvSpPr/>
          <p:nvPr/>
        </p:nvSpPr>
        <p:spPr>
          <a:xfrm flipH="1">
            <a:off x="226682" y="680477"/>
            <a:ext cx="9144"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9" name="Rectangle 28"/>
          <p:cNvSpPr/>
          <p:nvPr/>
        </p:nvSpPr>
        <p:spPr>
          <a:xfrm flipH="1">
            <a:off x="254934" y="680477"/>
            <a:ext cx="9144"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30" name="Rectangle 29"/>
          <p:cNvSpPr/>
          <p:nvPr/>
        </p:nvSpPr>
        <p:spPr>
          <a:xfrm>
            <a:off x="278710" y="680477"/>
            <a:ext cx="36576"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914400" y="512064"/>
            <a:ext cx="7772400" cy="914400"/>
          </a:xfrm>
        </p:spPr>
        <p:txBody>
          <a:bodyPr/>
          <a:lstStyle>
            <a:lvl1pPr>
              <a:defRPr sz="4000" cap="none" baseline="0"/>
            </a:lvl1pPr>
            <a:extLst/>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extLst/>
          </a:lstStyle>
          <a:p>
            <a:fld id="{4BE6CF5E-E48A-4FE0-ADF1-F3B24E53DD90}" type="datetimeFigureOut">
              <a:rPr lang="en-US" smtClean="0"/>
              <a:pPr/>
              <a:t>12/3/2014</a:t>
            </a:fld>
            <a:endParaRPr lang="en-US"/>
          </a:p>
        </p:txBody>
      </p:sp>
      <p:sp>
        <p:nvSpPr>
          <p:cNvPr id="4" name="Footer Placeholder 3"/>
          <p:cNvSpPr>
            <a:spLocks noGrp="1"/>
          </p:cNvSpPr>
          <p:nvPr>
            <p:ph type="ftr" sz="quarter" idx="11"/>
          </p:nvPr>
        </p:nvSpPr>
        <p:spPr/>
        <p:txBody>
          <a:bodyPr/>
          <a:lstStyle>
            <a:extLst/>
          </a:lstStyle>
          <a:p>
            <a:endParaRPr lang="en-US"/>
          </a:p>
        </p:txBody>
      </p:sp>
      <p:sp>
        <p:nvSpPr>
          <p:cNvPr id="5" name="Slide Number Placeholder 4"/>
          <p:cNvSpPr>
            <a:spLocks noGrp="1"/>
          </p:cNvSpPr>
          <p:nvPr>
            <p:ph type="sldNum" sz="quarter" idx="12"/>
          </p:nvPr>
        </p:nvSpPr>
        <p:spPr/>
        <p:txBody>
          <a:bodyPr/>
          <a:lstStyle>
            <a:extLst/>
          </a:lstStyle>
          <a:p>
            <a:fld id="{E6F09DD8-DDA6-4628-BAA9-16BC5C7B0F7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extLst/>
          </a:lstStyle>
          <a:p>
            <a:fld id="{4BE6CF5E-E48A-4FE0-ADF1-F3B24E53DD90}" type="datetimeFigureOut">
              <a:rPr lang="en-US" smtClean="0"/>
              <a:pPr/>
              <a:t>12/3/2014</a:t>
            </a:fld>
            <a:endParaRPr lang="en-US"/>
          </a:p>
        </p:txBody>
      </p:sp>
      <p:sp>
        <p:nvSpPr>
          <p:cNvPr id="3" name="Footer Placeholder 2"/>
          <p:cNvSpPr>
            <a:spLocks noGrp="1"/>
          </p:cNvSpPr>
          <p:nvPr>
            <p:ph type="ftr" sz="quarter" idx="11"/>
          </p:nvPr>
        </p:nvSpPr>
        <p:spPr/>
        <p:txBody>
          <a:bodyPr/>
          <a:lstStyle>
            <a:extLst/>
          </a:lstStyle>
          <a:p>
            <a:endParaRPr lang="en-US"/>
          </a:p>
        </p:txBody>
      </p:sp>
      <p:sp>
        <p:nvSpPr>
          <p:cNvPr id="4" name="Slide Number Placeholder 3"/>
          <p:cNvSpPr>
            <a:spLocks noGrp="1"/>
          </p:cNvSpPr>
          <p:nvPr>
            <p:ph type="sldNum" sz="quarter" idx="12"/>
          </p:nvPr>
        </p:nvSpPr>
        <p:spPr/>
        <p:txBody>
          <a:bodyPr/>
          <a:lstStyle>
            <a:extLst/>
          </a:lstStyle>
          <a:p>
            <a:fld id="{E6F09DD8-DDA6-4628-BAA9-16BC5C7B0F7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273050"/>
            <a:ext cx="8229600" cy="1162050"/>
          </a:xfrm>
        </p:spPr>
        <p:txBody>
          <a:bodyPr anchor="ctr"/>
          <a:lstStyle>
            <a:lvl1pPr algn="l">
              <a:buNone/>
              <a:defRPr sz="3600" b="0"/>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685800" y="1435100"/>
            <a:ext cx="2514600" cy="4572000"/>
          </a:xfrm>
        </p:spPr>
        <p:txBody>
          <a:bodyPr/>
          <a:lstStyle>
            <a:lvl1pPr marL="54864" indent="0">
              <a:buNone/>
              <a:defRPr sz="18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429000" y="1435100"/>
            <a:ext cx="5486400"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4BE6CF5E-E48A-4FE0-ADF1-F3B24E53DD90}" type="datetimeFigureOut">
              <a:rPr lang="en-US" smtClean="0"/>
              <a:pPr/>
              <a:t>12/3/2014</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E6F09DD8-DDA6-4628-BAA9-16BC5C7B0F7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8" name="Rectangle 7"/>
          <p:cNvSpPr/>
          <p:nvPr/>
        </p:nvSpPr>
        <p:spPr>
          <a:xfrm>
            <a:off x="368032" y="0"/>
            <a:ext cx="8778240" cy="1878037"/>
          </a:xfrm>
          <a:prstGeom prst="rect">
            <a:avLst/>
          </a:prstGeom>
          <a:solidFill>
            <a:srgbClr val="000000">
              <a:alpha val="100000"/>
            </a:srgb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cxnSp>
        <p:nvCxnSpPr>
          <p:cNvPr id="9" name="Straight Connector 8"/>
          <p:cNvCxnSpPr/>
          <p:nvPr/>
        </p:nvCxnSpPr>
        <p:spPr>
          <a:xfrm flipV="1">
            <a:off x="363195" y="1885028"/>
            <a:ext cx="8782622" cy="0"/>
          </a:xfrm>
          <a:prstGeom prst="line">
            <a:avLst/>
          </a:prstGeom>
          <a:noFill/>
          <a:ln w="19050" cap="flat" cmpd="sng" algn="ctr">
            <a:solidFill>
              <a:srgbClr val="FFFFFF">
                <a:alpha val="100000"/>
              </a:srgbClr>
            </a:solidFill>
            <a:prstDash val="solid"/>
            <a:miter lim="800000"/>
          </a:ln>
          <a:effectLst/>
        </p:spPr>
        <p:style>
          <a:lnRef idx="2">
            <a:schemeClr val="accent1"/>
          </a:lnRef>
          <a:fillRef idx="0">
            <a:schemeClr val="accent1"/>
          </a:fillRef>
          <a:effectRef idx="1">
            <a:schemeClr val="accent1"/>
          </a:effectRef>
          <a:fontRef idx="minor">
            <a:schemeClr val="tx1"/>
          </a:fontRef>
        </p:style>
      </p:cxnSp>
      <p:grpSp>
        <p:nvGrpSpPr>
          <p:cNvPr id="10" name="Group 9"/>
          <p:cNvGrpSpPr/>
          <p:nvPr/>
        </p:nvGrpSpPr>
        <p:grpSpPr>
          <a:xfrm rot="5400000">
            <a:off x="8514581" y="1219200"/>
            <a:ext cx="132763" cy="128466"/>
            <a:chOff x="6668087" y="1297746"/>
            <a:chExt cx="161840" cy="156602"/>
          </a:xfrm>
        </p:grpSpPr>
        <p:cxnSp>
          <p:nvCxnSpPr>
            <p:cNvPr id="15" name="Straight Connector 14"/>
            <p:cNvCxnSpPr/>
            <p:nvPr/>
          </p:nvCxnSpPr>
          <p:spPr>
            <a:xfrm rot="16200000">
              <a:off x="6664064" y="1301769"/>
              <a:ext cx="88509" cy="80463"/>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6" name="Straight Connector 15"/>
            <p:cNvCxnSpPr/>
            <p:nvPr/>
          </p:nvCxnSpPr>
          <p:spPr>
            <a:xfrm rot="16200000" flipV="1">
              <a:off x="6685888" y="1391257"/>
              <a:ext cx="125755" cy="427"/>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p:nvCxnSpPr>
          <p:spPr>
            <a:xfrm rot="5400000" flipH="1">
              <a:off x="6744524" y="1300853"/>
              <a:ext cx="88509" cy="82296"/>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grpSp>
      <p:sp>
        <p:nvSpPr>
          <p:cNvPr id="2" name="Title 1"/>
          <p:cNvSpPr>
            <a:spLocks noGrp="1"/>
          </p:cNvSpPr>
          <p:nvPr>
            <p:ph type="title"/>
          </p:nvPr>
        </p:nvSpPr>
        <p:spPr bwMode="grayWhite">
          <a:xfrm>
            <a:off x="914400" y="441251"/>
            <a:ext cx="6858000" cy="701749"/>
          </a:xfrm>
        </p:spPr>
        <p:txBody>
          <a:bodyPr anchor="b"/>
          <a:lstStyle>
            <a:lvl1pPr algn="l">
              <a:buNone/>
              <a:defRPr sz="2100" b="0"/>
            </a:lvl1pPr>
            <a:extLst/>
          </a:lstStyle>
          <a:p>
            <a:r>
              <a:rPr kumimoji="0" lang="en-US" smtClean="0"/>
              <a:t>Click to edit Master title style</a:t>
            </a:r>
            <a:endParaRPr kumimoji="0" lang="en-US"/>
          </a:p>
        </p:txBody>
      </p:sp>
      <p:sp>
        <p:nvSpPr>
          <p:cNvPr id="3" name="Picture Placeholder 2"/>
          <p:cNvSpPr>
            <a:spLocks noGrp="1"/>
          </p:cNvSpPr>
          <p:nvPr>
            <p:ph type="pic" idx="1"/>
          </p:nvPr>
        </p:nvSpPr>
        <p:spPr>
          <a:xfrm>
            <a:off x="368032" y="1893781"/>
            <a:ext cx="8778240" cy="4960144"/>
          </a:xfrm>
          <a:solidFill>
            <a:schemeClr val="bg2"/>
          </a:solidFill>
        </p:spPr>
        <p:txBody>
          <a:bodyPr/>
          <a:lstStyle>
            <a:lvl1pPr marL="0" indent="0">
              <a:buNone/>
              <a:defRPr sz="3200"/>
            </a:lvl1pPr>
            <a:extLst/>
          </a:lstStyle>
          <a:p>
            <a:r>
              <a:rPr kumimoji="0" lang="en-US" smtClean="0"/>
              <a:t>Click icon to add picture</a:t>
            </a:r>
            <a:endParaRPr kumimoji="0" lang="en-US"/>
          </a:p>
        </p:txBody>
      </p:sp>
      <p:sp>
        <p:nvSpPr>
          <p:cNvPr id="4" name="Text Placeholder 3"/>
          <p:cNvSpPr>
            <a:spLocks noGrp="1"/>
          </p:cNvSpPr>
          <p:nvPr>
            <p:ph type="body" sz="half" idx="2"/>
          </p:nvPr>
        </p:nvSpPr>
        <p:spPr bwMode="grayWhite">
          <a:xfrm>
            <a:off x="914400" y="1150144"/>
            <a:ext cx="6858000" cy="685800"/>
          </a:xfrm>
        </p:spPr>
        <p:txBody>
          <a:bodyPr/>
          <a:lstStyle>
            <a:lvl1pPr marL="27432" indent="0">
              <a:spcBef>
                <a:spcPts val="0"/>
              </a:spcBef>
              <a:buNone/>
              <a:defRPr sz="1400">
                <a:solidFill>
                  <a:srgbClr val="FFFFFF"/>
                </a:solidFill>
              </a:defRPr>
            </a:lvl1pPr>
            <a:lvl2pPr>
              <a:defRPr sz="1200"/>
            </a:lvl2pPr>
            <a:lvl3pPr>
              <a:defRPr sz="1000"/>
            </a:lvl3pPr>
            <a:lvl4pPr>
              <a:defRPr sz="900"/>
            </a:lvl4pPr>
            <a:lvl5pPr>
              <a:defRPr sz="900"/>
            </a:lvl5pPr>
            <a:extLst/>
          </a:lstStyle>
          <a:p>
            <a:pPr lvl="0" eaLnBrk="1" latinLnBrk="0" hangingPunct="1"/>
            <a:r>
              <a:rPr kumimoji="0" lang="en-US" smtClean="0"/>
              <a:t>Click to edit Master text styles</a:t>
            </a:r>
          </a:p>
        </p:txBody>
      </p:sp>
      <p:grpSp>
        <p:nvGrpSpPr>
          <p:cNvPr id="14" name="Group 13"/>
          <p:cNvGrpSpPr/>
          <p:nvPr/>
        </p:nvGrpSpPr>
        <p:grpSpPr>
          <a:xfrm rot="5400000">
            <a:off x="8666981" y="1371600"/>
            <a:ext cx="132763" cy="128466"/>
            <a:chOff x="6668087" y="1297746"/>
            <a:chExt cx="161840" cy="156602"/>
          </a:xfrm>
        </p:grpSpPr>
        <p:cxnSp>
          <p:nvCxnSpPr>
            <p:cNvPr id="11" name="Straight Connector 10"/>
            <p:cNvCxnSpPr/>
            <p:nvPr/>
          </p:nvCxnSpPr>
          <p:spPr>
            <a:xfrm rot="16200000">
              <a:off x="6664064" y="1301769"/>
              <a:ext cx="88509" cy="80463"/>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p:nvCxnSpPr>
          <p:spPr>
            <a:xfrm rot="16200000" flipV="1">
              <a:off x="6685888" y="1391257"/>
              <a:ext cx="125755" cy="427"/>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3" name="Straight Connector 12"/>
            <p:cNvCxnSpPr/>
            <p:nvPr/>
          </p:nvCxnSpPr>
          <p:spPr>
            <a:xfrm rot="5400000" flipH="1">
              <a:off x="6744524" y="1300853"/>
              <a:ext cx="88509" cy="82296"/>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grpSp>
      <p:grpSp>
        <p:nvGrpSpPr>
          <p:cNvPr id="18" name="Group 17"/>
          <p:cNvGrpSpPr/>
          <p:nvPr/>
        </p:nvGrpSpPr>
        <p:grpSpPr>
          <a:xfrm rot="5400000">
            <a:off x="8320088" y="1474763"/>
            <a:ext cx="132763" cy="128466"/>
            <a:chOff x="6668087" y="1297746"/>
            <a:chExt cx="161840" cy="156602"/>
          </a:xfrm>
        </p:grpSpPr>
        <p:cxnSp>
          <p:nvCxnSpPr>
            <p:cNvPr id="19" name="Straight Connector 18"/>
            <p:cNvCxnSpPr/>
            <p:nvPr/>
          </p:nvCxnSpPr>
          <p:spPr>
            <a:xfrm rot="16200000">
              <a:off x="6664064" y="1301769"/>
              <a:ext cx="88509" cy="80463"/>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rot="16200000" flipV="1">
              <a:off x="6685888" y="1391257"/>
              <a:ext cx="125755" cy="427"/>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rot="5400000" flipH="1">
              <a:off x="6744524" y="1300853"/>
              <a:ext cx="88509" cy="82296"/>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grpSp>
      <p:sp>
        <p:nvSpPr>
          <p:cNvPr id="5" name="Date Placeholder 4"/>
          <p:cNvSpPr>
            <a:spLocks noGrp="1"/>
          </p:cNvSpPr>
          <p:nvPr>
            <p:ph type="dt" sz="half" idx="10"/>
          </p:nvPr>
        </p:nvSpPr>
        <p:spPr>
          <a:xfrm>
            <a:off x="6477000" y="55499"/>
            <a:ext cx="2133600" cy="365125"/>
          </a:xfrm>
        </p:spPr>
        <p:txBody>
          <a:bodyPr/>
          <a:lstStyle>
            <a:extLst/>
          </a:lstStyle>
          <a:p>
            <a:fld id="{4BE6CF5E-E48A-4FE0-ADF1-F3B24E53DD90}" type="datetimeFigureOut">
              <a:rPr lang="en-US" smtClean="0"/>
              <a:pPr/>
              <a:t>12/3/2014</a:t>
            </a:fld>
            <a:endParaRPr lang="en-US"/>
          </a:p>
        </p:txBody>
      </p:sp>
      <p:sp>
        <p:nvSpPr>
          <p:cNvPr id="6" name="Footer Placeholder 5"/>
          <p:cNvSpPr>
            <a:spLocks noGrp="1"/>
          </p:cNvSpPr>
          <p:nvPr>
            <p:ph type="ftr" sz="quarter" idx="11"/>
          </p:nvPr>
        </p:nvSpPr>
        <p:spPr>
          <a:xfrm>
            <a:off x="914400" y="55499"/>
            <a:ext cx="5562600" cy="365125"/>
          </a:xfrm>
        </p:spPr>
        <p:txBody>
          <a:bodyPr/>
          <a:lstStyle>
            <a:extLst/>
          </a:lstStyle>
          <a:p>
            <a:endParaRPr lang="en-US"/>
          </a:p>
        </p:txBody>
      </p:sp>
      <p:sp>
        <p:nvSpPr>
          <p:cNvPr id="7" name="Slide Number Placeholder 6"/>
          <p:cNvSpPr>
            <a:spLocks noGrp="1"/>
          </p:cNvSpPr>
          <p:nvPr>
            <p:ph type="sldNum" sz="quarter" idx="12"/>
          </p:nvPr>
        </p:nvSpPr>
        <p:spPr>
          <a:xfrm>
            <a:off x="8610600" y="55499"/>
            <a:ext cx="457200" cy="365125"/>
          </a:xfrm>
        </p:spPr>
        <p:txBody>
          <a:bodyPr/>
          <a:lstStyle>
            <a:extLst/>
          </a:lstStyle>
          <a:p>
            <a:fld id="{E6F09DD8-DDA6-4628-BAA9-16BC5C7B0F7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0" y="-1"/>
            <a:ext cx="365760" cy="6854456"/>
          </a:xfrm>
          <a:prstGeom prst="rect">
            <a:avLst/>
          </a:prstGeom>
          <a:solidFill>
            <a:srgbClr val="FFFFFF">
              <a:alpha val="100000"/>
            </a:srgb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8" name="Rectangle 7"/>
          <p:cNvSpPr/>
          <p:nvPr/>
        </p:nvSpPr>
        <p:spPr>
          <a:xfrm>
            <a:off x="255291" y="5047394"/>
            <a:ext cx="73152" cy="169164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Rectangle 8"/>
          <p:cNvSpPr/>
          <p:nvPr/>
        </p:nvSpPr>
        <p:spPr>
          <a:xfrm>
            <a:off x="255291" y="4796819"/>
            <a:ext cx="73152" cy="228600"/>
          </a:xfrm>
          <a:prstGeom prst="rect">
            <a:avLst/>
          </a:prstGeom>
          <a:solidFill>
            <a:schemeClr val="accent3">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0" name="Rectangle 9"/>
          <p:cNvSpPr/>
          <p:nvPr/>
        </p:nvSpPr>
        <p:spPr>
          <a:xfrm>
            <a:off x="255291" y="4637685"/>
            <a:ext cx="73152" cy="137160"/>
          </a:xfrm>
          <a:prstGeom prst="rect">
            <a:avLst/>
          </a:prstGeom>
          <a:solidFill>
            <a:schemeClr val="bg2"/>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1" name="Rectangle 10"/>
          <p:cNvSpPr/>
          <p:nvPr/>
        </p:nvSpPr>
        <p:spPr>
          <a:xfrm>
            <a:off x="255291" y="4542559"/>
            <a:ext cx="73152" cy="7315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2" name="Rectangle 11"/>
          <p:cNvSpPr/>
          <p:nvPr/>
        </p:nvSpPr>
        <p:spPr>
          <a:xfrm>
            <a:off x="309558" y="680477"/>
            <a:ext cx="45720" cy="365760"/>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5" name="Rectangle 14"/>
          <p:cNvSpPr/>
          <p:nvPr/>
        </p:nvSpPr>
        <p:spPr>
          <a:xfrm>
            <a:off x="269073" y="680477"/>
            <a:ext cx="27432" cy="365760"/>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6" name="Rectangle 15"/>
          <p:cNvSpPr/>
          <p:nvPr/>
        </p:nvSpPr>
        <p:spPr>
          <a:xfrm>
            <a:off x="250020" y="680477"/>
            <a:ext cx="9144" cy="365760"/>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7" name="Rectangle 16"/>
          <p:cNvSpPr/>
          <p:nvPr/>
        </p:nvSpPr>
        <p:spPr>
          <a:xfrm>
            <a:off x="221768" y="680477"/>
            <a:ext cx="9144" cy="365760"/>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22" name="Title Placeholder 21"/>
          <p:cNvSpPr>
            <a:spLocks noGrp="1"/>
          </p:cNvSpPr>
          <p:nvPr>
            <p:ph type="title"/>
          </p:nvPr>
        </p:nvSpPr>
        <p:spPr>
          <a:xfrm>
            <a:off x="914400" y="512064"/>
            <a:ext cx="7772400" cy="914400"/>
          </a:xfrm>
          <a:prstGeom prst="rect">
            <a:avLst/>
          </a:prstGeom>
        </p:spPr>
        <p:txBody>
          <a:bodyPr vert="horz" anchor="t">
            <a:noAutofit/>
          </a:bodyPr>
          <a:lstStyle>
            <a:extLst/>
          </a:lstStyle>
          <a:p>
            <a:r>
              <a:rPr kumimoji="0" lang="en-US" smtClean="0"/>
              <a:t>Click to edit Master title style</a:t>
            </a:r>
            <a:endParaRPr kumimoji="0" lang="en-US"/>
          </a:p>
        </p:txBody>
      </p:sp>
      <p:sp>
        <p:nvSpPr>
          <p:cNvPr id="13" name="Text Placeholder 12"/>
          <p:cNvSpPr>
            <a:spLocks noGrp="1"/>
          </p:cNvSpPr>
          <p:nvPr>
            <p:ph type="body" idx="1"/>
          </p:nvPr>
        </p:nvSpPr>
        <p:spPr>
          <a:xfrm>
            <a:off x="914400" y="1783560"/>
            <a:ext cx="7772400" cy="4572000"/>
          </a:xfrm>
          <a:prstGeom prst="rect">
            <a:avLst/>
          </a:prstGeom>
        </p:spPr>
        <p:txBody>
          <a:bodyPr vert="horz">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6477000" y="6416675"/>
            <a:ext cx="2133600" cy="365125"/>
          </a:xfrm>
          <a:prstGeom prst="rect">
            <a:avLst/>
          </a:prstGeom>
        </p:spPr>
        <p:txBody>
          <a:bodyPr vert="horz" anchor="b"/>
          <a:lstStyle>
            <a:lvl1pPr algn="l" eaLnBrk="1" latinLnBrk="0" hangingPunct="1">
              <a:defRPr kumimoji="0" sz="1100">
                <a:solidFill>
                  <a:schemeClr val="tx2"/>
                </a:solidFill>
              </a:defRPr>
            </a:lvl1pPr>
            <a:extLst/>
          </a:lstStyle>
          <a:p>
            <a:fld id="{4BE6CF5E-E48A-4FE0-ADF1-F3B24E53DD90}" type="datetimeFigureOut">
              <a:rPr lang="en-US" smtClean="0"/>
              <a:pPr/>
              <a:t>12/3/2014</a:t>
            </a:fld>
            <a:endParaRPr lang="en-US"/>
          </a:p>
        </p:txBody>
      </p:sp>
      <p:sp>
        <p:nvSpPr>
          <p:cNvPr id="3" name="Footer Placeholder 2"/>
          <p:cNvSpPr>
            <a:spLocks noGrp="1"/>
          </p:cNvSpPr>
          <p:nvPr>
            <p:ph type="ftr" sz="quarter" idx="3"/>
          </p:nvPr>
        </p:nvSpPr>
        <p:spPr>
          <a:xfrm>
            <a:off x="914400" y="6416675"/>
            <a:ext cx="5562600" cy="365125"/>
          </a:xfrm>
          <a:prstGeom prst="rect">
            <a:avLst/>
          </a:prstGeom>
        </p:spPr>
        <p:txBody>
          <a:bodyPr vert="horz" anchor="b"/>
          <a:lstStyle>
            <a:lvl1pPr algn="r" eaLnBrk="1" latinLnBrk="0" hangingPunct="1">
              <a:defRPr kumimoji="0" sz="1100">
                <a:solidFill>
                  <a:schemeClr val="tx2"/>
                </a:solidFill>
              </a:defRPr>
            </a:lvl1pPr>
            <a:extLst/>
          </a:lstStyle>
          <a:p>
            <a:endParaRPr lang="en-US"/>
          </a:p>
        </p:txBody>
      </p:sp>
      <p:sp>
        <p:nvSpPr>
          <p:cNvPr id="23" name="Slide Number Placeholder 22"/>
          <p:cNvSpPr>
            <a:spLocks noGrp="1"/>
          </p:cNvSpPr>
          <p:nvPr>
            <p:ph type="sldNum" sz="quarter" idx="4"/>
          </p:nvPr>
        </p:nvSpPr>
        <p:spPr>
          <a:xfrm>
            <a:off x="8610600" y="6416675"/>
            <a:ext cx="457200" cy="365125"/>
          </a:xfrm>
          <a:prstGeom prst="rect">
            <a:avLst/>
          </a:prstGeom>
        </p:spPr>
        <p:txBody>
          <a:bodyPr vert="horz" anchor="b"/>
          <a:lstStyle>
            <a:lvl1pPr algn="l" eaLnBrk="1" latinLnBrk="0" hangingPunct="1">
              <a:defRPr kumimoji="0" sz="1200">
                <a:solidFill>
                  <a:schemeClr val="tx2"/>
                </a:solidFill>
              </a:defRPr>
            </a:lvl1pPr>
            <a:extLst/>
          </a:lstStyle>
          <a:p>
            <a:fld id="{E6F09DD8-DDA6-4628-BAA9-16BC5C7B0F7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txStyles>
    <p:titleStyle>
      <a:lvl1pPr algn="l" rtl="0" eaLnBrk="1" latinLnBrk="0" hangingPunct="1">
        <a:spcBef>
          <a:spcPct val="0"/>
        </a:spcBef>
        <a:buNone/>
        <a:defRPr kumimoji="0" sz="4000" kern="1200" spc="-100" baseline="0">
          <a:solidFill>
            <a:schemeClr val="tx2">
              <a:satMod val="200000"/>
            </a:schemeClr>
          </a:solidFill>
          <a:latin typeface="+mj-lt"/>
          <a:ea typeface="+mj-ea"/>
          <a:cs typeface="+mj-cs"/>
        </a:defRPr>
      </a:lvl1pPr>
      <a:extLst/>
    </p:titleStyle>
    <p:bodyStyle>
      <a:lvl1pPr marL="411480" indent="-342900" algn="l" rtl="0" eaLnBrk="1" latinLnBrk="0" hangingPunct="1">
        <a:spcBef>
          <a:spcPts val="700"/>
        </a:spcBef>
        <a:buClr>
          <a:schemeClr val="tx2"/>
        </a:buClr>
        <a:buSzPct val="95000"/>
        <a:buFont typeface="Wingdings"/>
        <a:buChar char=""/>
        <a:defRPr kumimoji="0" sz="3000" kern="1200">
          <a:solidFill>
            <a:schemeClr val="tx1"/>
          </a:solidFill>
          <a:latin typeface="+mn-lt"/>
          <a:ea typeface="+mn-ea"/>
          <a:cs typeface="+mn-cs"/>
        </a:defRPr>
      </a:lvl1pPr>
      <a:lvl2pPr marL="740664" indent="-285750" algn="l" rtl="0" eaLnBrk="1" latinLnBrk="0" hangingPunct="1">
        <a:spcBef>
          <a:spcPct val="20000"/>
        </a:spcBef>
        <a:buClr>
          <a:schemeClr val="accent2"/>
        </a:buClr>
        <a:buSzPct val="90000"/>
        <a:buFont typeface="Wingdings"/>
        <a:buChar char=""/>
        <a:defRPr kumimoji="0" sz="2600" kern="1200">
          <a:solidFill>
            <a:schemeClr val="tx1"/>
          </a:solidFill>
          <a:latin typeface="+mn-lt"/>
          <a:ea typeface="+mn-ea"/>
          <a:cs typeface="+mn-cs"/>
        </a:defRPr>
      </a:lvl2pPr>
      <a:lvl3pPr marL="996696" indent="-228600" algn="l" rtl="0" eaLnBrk="1" latinLnBrk="0" hangingPunct="1">
        <a:spcBef>
          <a:spcPct val="20000"/>
        </a:spcBef>
        <a:buClr>
          <a:schemeClr val="accent2"/>
        </a:buClr>
        <a:buFont typeface="Wingdings 2"/>
        <a:buChar char=""/>
        <a:defRPr kumimoji="0" sz="2400" kern="1200">
          <a:solidFill>
            <a:schemeClr val="tx1"/>
          </a:solidFill>
          <a:latin typeface="+mn-lt"/>
          <a:ea typeface="+mn-ea"/>
          <a:cs typeface="+mn-cs"/>
        </a:defRPr>
      </a:lvl3pPr>
      <a:lvl4pPr marL="1261872" indent="-228600" algn="l" rtl="0" eaLnBrk="1" latinLnBrk="0" hangingPunct="1">
        <a:spcBef>
          <a:spcPct val="20000"/>
        </a:spcBef>
        <a:buClr>
          <a:schemeClr val="accent3"/>
        </a:buClr>
        <a:buFont typeface="Wingdings 3"/>
        <a:buChar char=""/>
        <a:defRPr kumimoji="0" sz="2200" kern="1200">
          <a:solidFill>
            <a:schemeClr val="tx1"/>
          </a:solidFill>
          <a:latin typeface="+mn-lt"/>
          <a:ea typeface="+mn-ea"/>
          <a:cs typeface="+mn-cs"/>
        </a:defRPr>
      </a:lvl4pPr>
      <a:lvl5pPr marL="1481328" indent="-210312" algn="l" rtl="0" eaLnBrk="1" latinLnBrk="0" hangingPunct="1">
        <a:spcBef>
          <a:spcPct val="20000"/>
        </a:spcBef>
        <a:buClr>
          <a:schemeClr val="accent3"/>
        </a:buClr>
        <a:buFont typeface="Wingdings 2"/>
        <a:buChar char=""/>
        <a:defRPr kumimoji="0" sz="2000" kern="1200">
          <a:solidFill>
            <a:schemeClr val="tx1"/>
          </a:solidFill>
          <a:latin typeface="+mn-lt"/>
          <a:ea typeface="+mn-ea"/>
          <a:cs typeface="+mn-cs"/>
        </a:defRPr>
      </a:lvl5pPr>
      <a:lvl6pPr marL="1709928" indent="-210312" algn="l" rtl="0" eaLnBrk="1" latinLnBrk="0" hangingPunct="1">
        <a:spcBef>
          <a:spcPct val="20000"/>
        </a:spcBef>
        <a:buClr>
          <a:schemeClr val="accent3"/>
        </a:buClr>
        <a:buFont typeface="Wingdings 2"/>
        <a:buChar char=""/>
        <a:defRPr kumimoji="0" sz="1800" kern="1200">
          <a:solidFill>
            <a:schemeClr val="tx1"/>
          </a:solidFill>
          <a:latin typeface="+mn-lt"/>
          <a:ea typeface="+mn-ea"/>
          <a:cs typeface="+mn-cs"/>
        </a:defRPr>
      </a:lvl6pPr>
      <a:lvl7pPr marL="1901952"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7pPr>
      <a:lvl8pPr marL="2093976"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8pPr>
      <a:lvl9pPr marL="2286000"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6.gif"/><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6.gif"/><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7.gif"/><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7.gif"/><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18.xml.rels><?xml version="1.0" encoding="UTF-8" standalone="yes"?>
<Relationships xmlns="http://schemas.openxmlformats.org/package/2006/relationships"><Relationship Id="rId3" Type="http://schemas.openxmlformats.org/officeDocument/2006/relationships/image" Target="../media/image11.gif"/><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3.gif"/><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hyperlink" Target="http://www.brookings.edu/blogs/techtank/posts/2014/06/24-china-mobile-growth" TargetMode="Externa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hyperlink" Target="http://bsurgmed.wordpress.com/2011/02/27/no-good-link-between-cell-phones-and-brain-cancer/" TargetMode="External"/><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17.jpeg"/></Relationships>
</file>

<file path=ppt/slides/_rels/slide25.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286000" y="1143000"/>
            <a:ext cx="6172200" cy="1905000"/>
          </a:xfrm>
        </p:spPr>
        <p:txBody>
          <a:bodyPr>
            <a:normAutofit fontScale="90000"/>
          </a:bodyPr>
          <a:lstStyle/>
          <a:p>
            <a:r>
              <a:rPr lang="en-US" dirty="0" smtClean="0">
                <a:solidFill>
                  <a:schemeClr val="tx1"/>
                </a:solidFill>
                <a:effectLst/>
                <a:ea typeface="Amperzand" pitchFamily="2" charset="0"/>
                <a:cs typeface="Arial" pitchFamily="34" charset="0"/>
              </a:rPr>
              <a:t>Looking at graphs: </a:t>
            </a:r>
            <a:br>
              <a:rPr lang="en-US" dirty="0" smtClean="0">
                <a:solidFill>
                  <a:schemeClr val="tx1"/>
                </a:solidFill>
                <a:effectLst/>
                <a:ea typeface="Amperzand" pitchFamily="2" charset="0"/>
                <a:cs typeface="Arial" pitchFamily="34" charset="0"/>
              </a:rPr>
            </a:br>
            <a:r>
              <a:rPr lang="en-US" dirty="0" smtClean="0">
                <a:solidFill>
                  <a:schemeClr val="tx1"/>
                </a:solidFill>
                <a:effectLst/>
                <a:ea typeface="Amperzand" pitchFamily="2" charset="0"/>
                <a:cs typeface="Arial" pitchFamily="34" charset="0"/>
              </a:rPr>
              <a:t>Types, Interpretation, and Meaning</a:t>
            </a:r>
            <a:endParaRPr lang="en-US" dirty="0">
              <a:solidFill>
                <a:schemeClr val="tx1"/>
              </a:solidFill>
              <a:effectLst/>
              <a:ea typeface="Amperzand" pitchFamily="2" charset="0"/>
              <a:cs typeface="Arial" pitchFamily="34" charset="0"/>
            </a:endParaRPr>
          </a:p>
        </p:txBody>
      </p:sp>
      <p:sp>
        <p:nvSpPr>
          <p:cNvPr id="3" name="Subtitle 2"/>
          <p:cNvSpPr>
            <a:spLocks noGrp="1"/>
          </p:cNvSpPr>
          <p:nvPr>
            <p:ph type="subTitle" idx="1"/>
          </p:nvPr>
        </p:nvSpPr>
        <p:spPr>
          <a:xfrm>
            <a:off x="2362200" y="3962400"/>
            <a:ext cx="6400800" cy="838200"/>
          </a:xfrm>
        </p:spPr>
        <p:txBody>
          <a:bodyPr/>
          <a:lstStyle/>
          <a:p>
            <a:r>
              <a:rPr lang="en-US" dirty="0" smtClean="0">
                <a:solidFill>
                  <a:schemeClr val="tx1"/>
                </a:solidFill>
              </a:rPr>
              <a:t>This fine day November the 18</a:t>
            </a:r>
            <a:r>
              <a:rPr lang="en-US" baseline="30000" dirty="0" smtClean="0">
                <a:solidFill>
                  <a:schemeClr val="tx1"/>
                </a:solidFill>
              </a:rPr>
              <a:t>th</a:t>
            </a:r>
            <a:r>
              <a:rPr lang="en-US" dirty="0" smtClean="0">
                <a:solidFill>
                  <a:schemeClr val="tx1"/>
                </a:solidFill>
              </a:rPr>
              <a:t>, 2014</a:t>
            </a:r>
          </a:p>
          <a:p>
            <a:r>
              <a:rPr lang="en-US" sz="1100" dirty="0" smtClean="0">
                <a:solidFill>
                  <a:schemeClr val="tx1"/>
                </a:solidFill>
              </a:rPr>
              <a:t>One month left guys!</a:t>
            </a:r>
            <a:endParaRPr lang="en-US" sz="1100" dirty="0">
              <a:solidFill>
                <a:schemeClr val="tx1"/>
              </a:solidFill>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smtClean="0">
                <a:solidFill>
                  <a:schemeClr val="tx1"/>
                </a:solidFill>
              </a:rPr>
              <a:t>What are these examples of? </a:t>
            </a:r>
            <a:endParaRPr lang="en-US" b="1" dirty="0">
              <a:solidFill>
                <a:schemeClr val="tx1"/>
              </a:solidFill>
            </a:endParaRPr>
          </a:p>
        </p:txBody>
      </p:sp>
      <p:pic>
        <p:nvPicPr>
          <p:cNvPr id="4" name="Picture 3" descr="IMG_20141003_072050390.jpg"/>
          <p:cNvPicPr>
            <a:picLocks noChangeAspect="1"/>
          </p:cNvPicPr>
          <p:nvPr/>
        </p:nvPicPr>
        <p:blipFill>
          <a:blip r:embed="rId2"/>
          <a:srcRect l="25021" t="33717" r="31667" b="32237"/>
          <a:stretch>
            <a:fillRect/>
          </a:stretch>
        </p:blipFill>
        <p:spPr>
          <a:xfrm>
            <a:off x="0" y="1828799"/>
            <a:ext cx="9144000" cy="4046407"/>
          </a:xfrm>
          <a:prstGeom prst="rect">
            <a:avLst/>
          </a:prstGeom>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IMG_20141003_072307930.jpg"/>
          <p:cNvPicPr>
            <a:picLocks noGrp="1" noChangeAspect="1"/>
          </p:cNvPicPr>
          <p:nvPr>
            <p:ph idx="1"/>
          </p:nvPr>
        </p:nvPicPr>
        <p:blipFill>
          <a:blip r:embed="rId2" cstate="print"/>
          <a:stretch>
            <a:fillRect/>
          </a:stretch>
        </p:blipFill>
        <p:spPr>
          <a:xfrm>
            <a:off x="2" y="643468"/>
            <a:ext cx="9143998" cy="5147732"/>
          </a:xfrm>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7467600" cy="1143000"/>
          </a:xfrm>
        </p:spPr>
        <p:txBody>
          <a:bodyPr/>
          <a:lstStyle/>
          <a:p>
            <a:r>
              <a:rPr lang="en-US" b="1" dirty="0" smtClean="0">
                <a:solidFill>
                  <a:schemeClr val="tx1"/>
                </a:solidFill>
              </a:rPr>
              <a:t>What is this graph saying?</a:t>
            </a:r>
            <a:endParaRPr lang="en-US" b="1" dirty="0">
              <a:solidFill>
                <a:schemeClr val="tx1"/>
              </a:solidFill>
            </a:endParaRPr>
          </a:p>
        </p:txBody>
      </p:sp>
      <p:pic>
        <p:nvPicPr>
          <p:cNvPr id="4" name="Picture 3" descr="diamond-production-graph.gif"/>
          <p:cNvPicPr>
            <a:picLocks noChangeAspect="1"/>
          </p:cNvPicPr>
          <p:nvPr/>
        </p:nvPicPr>
        <p:blipFill>
          <a:blip r:embed="rId2"/>
          <a:srcRect b="585"/>
          <a:stretch>
            <a:fillRect/>
          </a:stretch>
        </p:blipFill>
        <p:spPr>
          <a:xfrm>
            <a:off x="1066800" y="914399"/>
            <a:ext cx="6491038" cy="5943601"/>
          </a:xfrm>
          <a:prstGeom prst="rect">
            <a:avLst/>
          </a:prstGeom>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5410200"/>
            <a:ext cx="7924800" cy="1447800"/>
          </a:xfrm>
        </p:spPr>
        <p:txBody>
          <a:bodyPr>
            <a:noAutofit/>
          </a:bodyPr>
          <a:lstStyle/>
          <a:p>
            <a:pPr>
              <a:buNone/>
            </a:pPr>
            <a:r>
              <a:rPr lang="en-US" sz="1600" dirty="0" smtClean="0"/>
              <a:t>Graph showing the production history of selected gem-quality diamond producing </a:t>
            </a:r>
          </a:p>
          <a:p>
            <a:pPr>
              <a:buNone/>
            </a:pPr>
            <a:r>
              <a:rPr lang="en-US" sz="1600" dirty="0" smtClean="0"/>
              <a:t>countries. This graph shows how Canada began diamond production in 1998 and </a:t>
            </a:r>
          </a:p>
          <a:p>
            <a:pPr>
              <a:buNone/>
            </a:pPr>
            <a:r>
              <a:rPr lang="en-US" sz="1600" dirty="0" smtClean="0"/>
              <a:t>quickly became one of the world's leading diamond producers. Values for 2012 are </a:t>
            </a:r>
          </a:p>
          <a:p>
            <a:pPr>
              <a:buNone/>
            </a:pPr>
            <a:r>
              <a:rPr lang="en-US" sz="1600" dirty="0" smtClean="0"/>
              <a:t>estimated. Graph by Geology.com. Data from USGS Mineral Commodity Summaries. </a:t>
            </a:r>
          </a:p>
          <a:p>
            <a:pPr>
              <a:buNone/>
            </a:pPr>
            <a:endParaRPr lang="en-US" sz="1600" dirty="0"/>
          </a:p>
        </p:txBody>
      </p:sp>
      <p:pic>
        <p:nvPicPr>
          <p:cNvPr id="5" name="Picture 4" descr="diamond-production-graph.gif"/>
          <p:cNvPicPr>
            <a:picLocks noChangeAspect="1"/>
          </p:cNvPicPr>
          <p:nvPr/>
        </p:nvPicPr>
        <p:blipFill>
          <a:blip r:embed="rId3"/>
          <a:srcRect b="585"/>
          <a:stretch>
            <a:fillRect/>
          </a:stretch>
        </p:blipFill>
        <p:spPr>
          <a:xfrm>
            <a:off x="1447800" y="0"/>
            <a:ext cx="5867400" cy="5372559"/>
          </a:xfrm>
          <a:prstGeom prst="rect">
            <a:avLst/>
          </a:prstGeom>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381000"/>
            <a:ext cx="7772400" cy="914400"/>
          </a:xfrm>
        </p:spPr>
        <p:txBody>
          <a:bodyPr>
            <a:normAutofit/>
          </a:bodyPr>
          <a:lstStyle/>
          <a:p>
            <a:r>
              <a:rPr lang="en-US" b="1" dirty="0" smtClean="0">
                <a:solidFill>
                  <a:schemeClr val="tx1"/>
                </a:solidFill>
              </a:rPr>
              <a:t>Bar Graph</a:t>
            </a:r>
            <a:endParaRPr lang="en-US" b="1" dirty="0">
              <a:solidFill>
                <a:schemeClr val="tx1"/>
              </a:solidFill>
            </a:endParaRPr>
          </a:p>
        </p:txBody>
      </p:sp>
      <p:sp>
        <p:nvSpPr>
          <p:cNvPr id="3" name="Content Placeholder 2"/>
          <p:cNvSpPr>
            <a:spLocks noGrp="1"/>
          </p:cNvSpPr>
          <p:nvPr>
            <p:ph idx="1"/>
          </p:nvPr>
        </p:nvSpPr>
        <p:spPr>
          <a:xfrm>
            <a:off x="457200" y="1295400"/>
            <a:ext cx="7467600" cy="4873752"/>
          </a:xfrm>
        </p:spPr>
        <p:txBody>
          <a:bodyPr/>
          <a:lstStyle/>
          <a:p>
            <a:r>
              <a:rPr lang="en-US" dirty="0" smtClean="0"/>
              <a:t>Comparing different, but relatable, quantities to each other </a:t>
            </a:r>
            <a:endParaRPr lang="en-US" dirty="0"/>
          </a:p>
        </p:txBody>
      </p:sp>
      <p:pic>
        <p:nvPicPr>
          <p:cNvPr id="5" name="Content Placeholder 3" descr="eagle-ford-oil-production.gif"/>
          <p:cNvPicPr>
            <a:picLocks noChangeAspect="1"/>
          </p:cNvPicPr>
          <p:nvPr/>
        </p:nvPicPr>
        <p:blipFill>
          <a:blip r:embed="rId2"/>
          <a:stretch>
            <a:fillRect/>
          </a:stretch>
        </p:blipFill>
        <p:spPr>
          <a:xfrm>
            <a:off x="1752600" y="2514600"/>
            <a:ext cx="5486400" cy="4186989"/>
          </a:xfrm>
          <a:prstGeom prst="rect">
            <a:avLst/>
          </a:prstGeom>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eagle-ford-oil-production.gif"/>
          <p:cNvPicPr>
            <a:picLocks noGrp="1" noChangeAspect="1"/>
          </p:cNvPicPr>
          <p:nvPr>
            <p:ph idx="1"/>
          </p:nvPr>
        </p:nvPicPr>
        <p:blipFill>
          <a:blip r:embed="rId3"/>
          <a:stretch>
            <a:fillRect/>
          </a:stretch>
        </p:blipFill>
        <p:spPr>
          <a:xfrm>
            <a:off x="1219201" y="50132"/>
            <a:ext cx="6019799" cy="4594057"/>
          </a:xfrm>
        </p:spPr>
      </p:pic>
      <p:sp>
        <p:nvSpPr>
          <p:cNvPr id="5" name="TextBox 4"/>
          <p:cNvSpPr txBox="1"/>
          <p:nvPr/>
        </p:nvSpPr>
        <p:spPr>
          <a:xfrm>
            <a:off x="381000" y="4876800"/>
            <a:ext cx="8153400" cy="1631216"/>
          </a:xfrm>
          <a:prstGeom prst="rect">
            <a:avLst/>
          </a:prstGeom>
          <a:noFill/>
        </p:spPr>
        <p:txBody>
          <a:bodyPr wrap="square" rtlCol="0">
            <a:spAutoFit/>
          </a:bodyPr>
          <a:lstStyle/>
          <a:p>
            <a:r>
              <a:rPr lang="en-US" sz="2000" dirty="0" smtClean="0"/>
              <a:t>This graph illustrates the average oil production from the Eagle Ford Shale in barrels per day. Prior to 2010 the production focus for the Eagle Ford was natural gas. Then, as the focus shifted to the more profitable oil portion of the play, the oil production rate exploded. Graph prepared using data from the Texas Railroad Commission.</a:t>
            </a:r>
            <a:endParaRPr lang="en-US" sz="2000"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b="1" dirty="0" smtClean="0">
                <a:solidFill>
                  <a:schemeClr val="tx1"/>
                </a:solidFill>
              </a:rPr>
              <a:t>Gantt Charts</a:t>
            </a:r>
            <a:endParaRPr lang="en-US" sz="3200" b="1" dirty="0">
              <a:solidFill>
                <a:schemeClr val="tx1"/>
              </a:solidFill>
            </a:endParaRPr>
          </a:p>
        </p:txBody>
      </p:sp>
      <p:sp>
        <p:nvSpPr>
          <p:cNvPr id="3" name="Content Placeholder 2"/>
          <p:cNvSpPr>
            <a:spLocks noGrp="1"/>
          </p:cNvSpPr>
          <p:nvPr>
            <p:ph idx="1"/>
          </p:nvPr>
        </p:nvSpPr>
        <p:spPr>
          <a:xfrm>
            <a:off x="838200" y="1600200"/>
            <a:ext cx="7772400" cy="4572000"/>
          </a:xfrm>
        </p:spPr>
        <p:txBody>
          <a:bodyPr/>
          <a:lstStyle/>
          <a:p>
            <a:r>
              <a:rPr lang="en-US" dirty="0" smtClean="0"/>
              <a:t>Showing ranges (timeline, progress, etc.)</a:t>
            </a:r>
            <a:endParaRPr lang="en-US" dirty="0"/>
          </a:p>
        </p:txBody>
      </p:sp>
      <p:pic>
        <p:nvPicPr>
          <p:cNvPr id="2050" name="Picture 2"/>
          <p:cNvPicPr>
            <a:picLocks noChangeAspect="1" noChangeArrowheads="1"/>
          </p:cNvPicPr>
          <p:nvPr/>
        </p:nvPicPr>
        <p:blipFill>
          <a:blip r:embed="rId2"/>
          <a:srcRect l="3514" t="18750" r="50488" b="51042"/>
          <a:stretch>
            <a:fillRect/>
          </a:stretch>
        </p:blipFill>
        <p:spPr bwMode="auto">
          <a:xfrm>
            <a:off x="0" y="2438400"/>
            <a:ext cx="9144000" cy="3376246"/>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sizeChart_Mens.png"/>
          <p:cNvPicPr>
            <a:picLocks noGrp="1" noChangeAspect="1"/>
          </p:cNvPicPr>
          <p:nvPr>
            <p:ph idx="1"/>
          </p:nvPr>
        </p:nvPicPr>
        <p:blipFill>
          <a:blip r:embed="rId3"/>
          <a:srcRect l="358"/>
          <a:stretch>
            <a:fillRect/>
          </a:stretch>
        </p:blipFill>
        <p:spPr>
          <a:xfrm>
            <a:off x="381000" y="228600"/>
            <a:ext cx="8534400" cy="3471111"/>
          </a:xfrm>
          <a:prstGeom prst="rect">
            <a:avLst/>
          </a:prstGeom>
        </p:spPr>
      </p:pic>
      <p:pic>
        <p:nvPicPr>
          <p:cNvPr id="5" name="Content Placeholder 3" descr="sizeChart_Womens_19ee9fe2-f218-4801-bd48-ed631cdcf4ef.png"/>
          <p:cNvPicPr>
            <a:picLocks noChangeAspect="1"/>
          </p:cNvPicPr>
          <p:nvPr/>
        </p:nvPicPr>
        <p:blipFill>
          <a:blip r:embed="rId4"/>
          <a:srcRect t="4523" b="4547"/>
          <a:stretch>
            <a:fillRect/>
          </a:stretch>
        </p:blipFill>
        <p:spPr>
          <a:xfrm>
            <a:off x="381000" y="3606800"/>
            <a:ext cx="8534400" cy="3251200"/>
          </a:xfrm>
          <a:prstGeom prst="rect">
            <a:avLst/>
          </a:prstGeom>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8229600" cy="1143000"/>
          </a:xfrm>
        </p:spPr>
        <p:txBody>
          <a:bodyPr/>
          <a:lstStyle/>
          <a:p>
            <a:pPr algn="l"/>
            <a:r>
              <a:rPr lang="en-US" b="1" dirty="0" smtClean="0">
                <a:solidFill>
                  <a:schemeClr val="tx1"/>
                </a:solidFill>
              </a:rPr>
              <a:t>Triangular Plot</a:t>
            </a:r>
            <a:endParaRPr lang="en-US" b="1" dirty="0">
              <a:solidFill>
                <a:schemeClr val="tx1"/>
              </a:solidFill>
            </a:endParaRPr>
          </a:p>
        </p:txBody>
      </p:sp>
      <p:pic>
        <p:nvPicPr>
          <p:cNvPr id="4" name="Picture 3" descr="SoilTriangle.gif"/>
          <p:cNvPicPr>
            <a:picLocks noChangeAspect="1"/>
          </p:cNvPicPr>
          <p:nvPr/>
        </p:nvPicPr>
        <p:blipFill>
          <a:blip r:embed="rId3"/>
          <a:stretch>
            <a:fillRect/>
          </a:stretch>
        </p:blipFill>
        <p:spPr>
          <a:xfrm>
            <a:off x="1143000" y="590550"/>
            <a:ext cx="7047271" cy="6267450"/>
          </a:xfrm>
          <a:prstGeom prst="rect">
            <a:avLst/>
          </a:prstGeom>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chemeClr val="tx1"/>
                </a:solidFill>
              </a:rPr>
              <a:t>Quadratic Functions</a:t>
            </a:r>
            <a:endParaRPr lang="en-US" b="1" dirty="0">
              <a:solidFill>
                <a:schemeClr val="tx1"/>
              </a:solidFill>
            </a:endParaRPr>
          </a:p>
        </p:txBody>
      </p:sp>
      <p:sp>
        <p:nvSpPr>
          <p:cNvPr id="3" name="Content Placeholder 2"/>
          <p:cNvSpPr>
            <a:spLocks noGrp="1"/>
          </p:cNvSpPr>
          <p:nvPr>
            <p:ph idx="1"/>
          </p:nvPr>
        </p:nvSpPr>
        <p:spPr>
          <a:xfrm>
            <a:off x="457200" y="1447800"/>
            <a:ext cx="8229600" cy="4525963"/>
          </a:xfrm>
        </p:spPr>
        <p:txBody>
          <a:bodyPr/>
          <a:lstStyle/>
          <a:p>
            <a:r>
              <a:rPr lang="en-US" dirty="0" smtClean="0"/>
              <a:t>Remember those kinematic equations, like </a:t>
            </a:r>
          </a:p>
          <a:p>
            <a:pPr>
              <a:buNone/>
            </a:pPr>
            <a:r>
              <a:rPr lang="en-US" dirty="0" smtClean="0"/>
              <a:t>	x = x</a:t>
            </a:r>
            <a:r>
              <a:rPr lang="en-US" baseline="-25000" dirty="0" smtClean="0"/>
              <a:t>0</a:t>
            </a:r>
            <a:r>
              <a:rPr lang="en-US" dirty="0" smtClean="0"/>
              <a:t> + v</a:t>
            </a:r>
            <a:r>
              <a:rPr lang="en-US" baseline="-25000" dirty="0" smtClean="0"/>
              <a:t>0</a:t>
            </a:r>
            <a:r>
              <a:rPr lang="en-US" dirty="0" smtClean="0"/>
              <a:t>t + ½at</a:t>
            </a:r>
            <a:r>
              <a:rPr lang="en-US" baseline="30000" dirty="0" smtClean="0"/>
              <a:t>2</a:t>
            </a:r>
            <a:r>
              <a:rPr lang="en-US" dirty="0" smtClean="0"/>
              <a:t>? </a:t>
            </a:r>
            <a:endParaRPr lang="en-US" baseline="30000" dirty="0" smtClean="0"/>
          </a:p>
        </p:txBody>
      </p:sp>
      <p:pic>
        <p:nvPicPr>
          <p:cNvPr id="1026" name="Picture 2"/>
          <p:cNvPicPr>
            <a:picLocks noChangeAspect="1" noChangeArrowheads="1"/>
          </p:cNvPicPr>
          <p:nvPr/>
        </p:nvPicPr>
        <p:blipFill>
          <a:blip r:embed="rId2"/>
          <a:srcRect l="11713" t="27589" r="57799" b="33708"/>
          <a:stretch>
            <a:fillRect/>
          </a:stretch>
        </p:blipFill>
        <p:spPr bwMode="auto">
          <a:xfrm>
            <a:off x="1676400" y="2667000"/>
            <a:ext cx="5872225" cy="41910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chemeClr val="tx1"/>
                </a:solidFill>
              </a:rPr>
              <a:t>We’re going to learn about:</a:t>
            </a:r>
            <a:endParaRPr lang="en-US" b="1" dirty="0">
              <a:solidFill>
                <a:schemeClr val="tx1"/>
              </a:solidFill>
            </a:endParaRPr>
          </a:p>
        </p:txBody>
      </p:sp>
      <p:sp>
        <p:nvSpPr>
          <p:cNvPr id="3" name="Content Placeholder 2"/>
          <p:cNvSpPr>
            <a:spLocks noGrp="1"/>
          </p:cNvSpPr>
          <p:nvPr>
            <p:ph idx="1"/>
          </p:nvPr>
        </p:nvSpPr>
        <p:spPr/>
        <p:txBody>
          <a:bodyPr/>
          <a:lstStyle/>
          <a:p>
            <a:r>
              <a:rPr lang="en-US" dirty="0" smtClean="0"/>
              <a:t>Purpose</a:t>
            </a:r>
          </a:p>
          <a:p>
            <a:r>
              <a:rPr lang="en-US" dirty="0" smtClean="0"/>
              <a:t>Uses</a:t>
            </a:r>
          </a:p>
          <a:p>
            <a:r>
              <a:rPr lang="en-US" dirty="0" smtClean="0"/>
              <a:t>Types</a:t>
            </a:r>
          </a:p>
          <a:p>
            <a:r>
              <a:rPr lang="en-US" dirty="0" smtClean="0"/>
              <a:t>Examples</a:t>
            </a:r>
          </a:p>
          <a:p>
            <a:pPr>
              <a:buNone/>
            </a:pPr>
            <a:endParaRPr lang="en-US" dirty="0" smtClean="0"/>
          </a:p>
          <a:p>
            <a:pPr>
              <a:buNone/>
            </a:pPr>
            <a:r>
              <a:rPr lang="en-US" dirty="0" smtClean="0"/>
              <a:t>And throughout, we’ll look at graphs and </a:t>
            </a:r>
          </a:p>
          <a:p>
            <a:pPr>
              <a:buNone/>
            </a:pPr>
            <a:r>
              <a:rPr lang="en-US" dirty="0" smtClean="0"/>
              <a:t>practice interpreting them</a:t>
            </a:r>
            <a:endParaRPr lang="en-US"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chemeClr val="tx1"/>
                </a:solidFill>
              </a:rPr>
              <a:t>Sinusoidal Functions</a:t>
            </a:r>
            <a:endParaRPr lang="en-US" b="1" dirty="0">
              <a:solidFill>
                <a:schemeClr val="tx1"/>
              </a:solidFill>
            </a:endParaRPr>
          </a:p>
        </p:txBody>
      </p:sp>
      <p:sp>
        <p:nvSpPr>
          <p:cNvPr id="3" name="Content Placeholder 2"/>
          <p:cNvSpPr>
            <a:spLocks noGrp="1"/>
          </p:cNvSpPr>
          <p:nvPr>
            <p:ph idx="1"/>
          </p:nvPr>
        </p:nvSpPr>
        <p:spPr>
          <a:xfrm>
            <a:off x="457200" y="1447800"/>
            <a:ext cx="8229600" cy="4525963"/>
          </a:xfrm>
        </p:spPr>
        <p:txBody>
          <a:bodyPr/>
          <a:lstStyle/>
          <a:p>
            <a:r>
              <a:rPr lang="en-US" dirty="0" smtClean="0"/>
              <a:t>Sound waves</a:t>
            </a:r>
            <a:endParaRPr lang="en-US" dirty="0"/>
          </a:p>
        </p:txBody>
      </p:sp>
      <p:pic>
        <p:nvPicPr>
          <p:cNvPr id="5" name="Picture 4" descr="waveform.gif"/>
          <p:cNvPicPr>
            <a:picLocks noChangeAspect="1"/>
          </p:cNvPicPr>
          <p:nvPr/>
        </p:nvPicPr>
        <p:blipFill>
          <a:blip r:embed="rId3"/>
          <a:stretch>
            <a:fillRect/>
          </a:stretch>
        </p:blipFill>
        <p:spPr>
          <a:xfrm>
            <a:off x="228600" y="2209800"/>
            <a:ext cx="8870490" cy="4089513"/>
          </a:xfrm>
          <a:prstGeom prst="rect">
            <a:avLst/>
          </a:prstGeom>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soundwaves515x321.png"/>
          <p:cNvPicPr>
            <a:picLocks noChangeAspect="1"/>
          </p:cNvPicPr>
          <p:nvPr/>
        </p:nvPicPr>
        <p:blipFill>
          <a:blip r:embed="rId2"/>
          <a:srcRect t="1413" b="7019"/>
          <a:stretch>
            <a:fillRect/>
          </a:stretch>
        </p:blipFill>
        <p:spPr>
          <a:xfrm>
            <a:off x="342580" y="685800"/>
            <a:ext cx="8411131" cy="4800600"/>
          </a:xfrm>
          <a:prstGeom prst="rect">
            <a:avLst/>
          </a:prstGeom>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chord.png"/>
          <p:cNvPicPr>
            <a:picLocks noChangeAspect="1"/>
          </p:cNvPicPr>
          <p:nvPr/>
        </p:nvPicPr>
        <p:blipFill>
          <a:blip r:embed="rId3"/>
          <a:stretch>
            <a:fillRect/>
          </a:stretch>
        </p:blipFill>
        <p:spPr>
          <a:xfrm>
            <a:off x="533400" y="762000"/>
            <a:ext cx="8048625" cy="4953000"/>
          </a:xfrm>
          <a:prstGeom prst="rect">
            <a:avLst/>
          </a:prstGeom>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304800"/>
            <a:ext cx="8077200" cy="914400"/>
          </a:xfrm>
        </p:spPr>
        <p:txBody>
          <a:bodyPr/>
          <a:lstStyle/>
          <a:p>
            <a:r>
              <a:rPr lang="en-US" b="1" dirty="0" smtClean="0">
                <a:solidFill>
                  <a:schemeClr val="tx1"/>
                </a:solidFill>
              </a:rPr>
              <a:t>What do these graphs tell us?</a:t>
            </a:r>
            <a:endParaRPr lang="en-US" b="1" dirty="0">
              <a:solidFill>
                <a:schemeClr val="tx1"/>
              </a:solidFill>
            </a:endParaRPr>
          </a:p>
        </p:txBody>
      </p:sp>
      <p:pic>
        <p:nvPicPr>
          <p:cNvPr id="4" name="Content Placeholder 3" descr="China_Phone_Subscriptions.jpg">
            <a:hlinkClick r:id="rId2"/>
          </p:cNvPr>
          <p:cNvPicPr>
            <a:picLocks noGrp="1" noChangeAspect="1"/>
          </p:cNvPicPr>
          <p:nvPr>
            <p:ph idx="1"/>
          </p:nvPr>
        </p:nvPicPr>
        <p:blipFill>
          <a:blip r:embed="rId3"/>
          <a:stretch>
            <a:fillRect/>
          </a:stretch>
        </p:blipFill>
        <p:spPr>
          <a:xfrm>
            <a:off x="240623" y="1371600"/>
            <a:ext cx="8827177" cy="5239661"/>
          </a:xfrm>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cns1.jpg">
            <a:hlinkClick r:id="rId3"/>
          </p:cNvPr>
          <p:cNvPicPr>
            <a:picLocks noGrp="1" noChangeAspect="1"/>
          </p:cNvPicPr>
          <p:nvPr>
            <p:ph idx="1"/>
          </p:nvPr>
        </p:nvPicPr>
        <p:blipFill>
          <a:blip r:embed="rId4"/>
          <a:srcRect l="3333" t="1533" r="3333" b="2317"/>
          <a:stretch>
            <a:fillRect/>
          </a:stretch>
        </p:blipFill>
        <p:spPr>
          <a:xfrm>
            <a:off x="0" y="76200"/>
            <a:ext cx="9048520" cy="6705600"/>
          </a:xfrm>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seaLevelChangeThroughTime.jpg"/>
          <p:cNvPicPr>
            <a:picLocks noChangeAspect="1"/>
          </p:cNvPicPr>
          <p:nvPr/>
        </p:nvPicPr>
        <p:blipFill>
          <a:blip r:embed="rId2"/>
          <a:srcRect l="127"/>
          <a:stretch>
            <a:fillRect/>
          </a:stretch>
        </p:blipFill>
        <p:spPr>
          <a:xfrm>
            <a:off x="0" y="1447800"/>
            <a:ext cx="9144000" cy="2990850"/>
          </a:xfrm>
          <a:prstGeom prst="rect">
            <a:avLst/>
          </a:prstGeom>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chemeClr val="tx1"/>
                </a:solidFill>
              </a:rPr>
              <a:t>Purpose of Graphs:</a:t>
            </a:r>
            <a:endParaRPr lang="en-US" b="1" dirty="0">
              <a:solidFill>
                <a:schemeClr val="tx1"/>
              </a:solidFill>
            </a:endParaRPr>
          </a:p>
        </p:txBody>
      </p:sp>
      <p:sp>
        <p:nvSpPr>
          <p:cNvPr id="3" name="Content Placeholder 2"/>
          <p:cNvSpPr>
            <a:spLocks noGrp="1"/>
          </p:cNvSpPr>
          <p:nvPr>
            <p:ph idx="1"/>
          </p:nvPr>
        </p:nvSpPr>
        <p:spPr/>
        <p:txBody>
          <a:bodyPr/>
          <a:lstStyle/>
          <a:p>
            <a:r>
              <a:rPr lang="en-US" dirty="0" smtClean="0"/>
              <a:t>Display, explain, understand quantifiable data</a:t>
            </a:r>
          </a:p>
          <a:p>
            <a:pPr lvl="1"/>
            <a:r>
              <a:rPr lang="en-US" dirty="0" smtClean="0"/>
              <a:t>“Quantifiable” means “measurable”</a:t>
            </a:r>
          </a:p>
          <a:p>
            <a:pPr lvl="1"/>
            <a:r>
              <a:rPr lang="en-US" dirty="0" smtClean="0"/>
              <a:t>“Data” implies information that has been purposefully collected</a:t>
            </a:r>
            <a:endParaRPr lang="en-US"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chemeClr val="tx1"/>
                </a:solidFill>
              </a:rPr>
              <a:t>Graphs are used in:</a:t>
            </a:r>
            <a:endParaRPr lang="en-US" b="1" dirty="0">
              <a:solidFill>
                <a:schemeClr val="tx1"/>
              </a:solidFill>
            </a:endParaRPr>
          </a:p>
        </p:txBody>
      </p:sp>
      <p:sp>
        <p:nvSpPr>
          <p:cNvPr id="5" name="Content Placeholder 4"/>
          <p:cNvSpPr>
            <a:spLocks noGrp="1"/>
          </p:cNvSpPr>
          <p:nvPr>
            <p:ph idx="1"/>
          </p:nvPr>
        </p:nvSpPr>
        <p:spPr>
          <a:xfrm>
            <a:off x="457200" y="1600200"/>
            <a:ext cx="8229600" cy="4800600"/>
          </a:xfrm>
        </p:spPr>
        <p:txBody>
          <a:bodyPr>
            <a:normAutofit/>
          </a:bodyPr>
          <a:lstStyle/>
          <a:p>
            <a:r>
              <a:rPr lang="en-US" dirty="0" smtClean="0"/>
              <a:t>Statistics*</a:t>
            </a:r>
          </a:p>
          <a:p>
            <a:r>
              <a:rPr lang="en-US" dirty="0" smtClean="0"/>
              <a:t>Physics</a:t>
            </a:r>
          </a:p>
          <a:p>
            <a:r>
              <a:rPr lang="en-US" dirty="0" smtClean="0"/>
              <a:t>Geology</a:t>
            </a:r>
          </a:p>
          <a:p>
            <a:r>
              <a:rPr lang="en-US" dirty="0" smtClean="0"/>
              <a:t>Environmental Science</a:t>
            </a:r>
          </a:p>
          <a:p>
            <a:r>
              <a:rPr lang="en-US" dirty="0" smtClean="0"/>
              <a:t>Biology</a:t>
            </a:r>
          </a:p>
          <a:p>
            <a:r>
              <a:rPr lang="en-US" dirty="0" smtClean="0"/>
              <a:t>Mineralogy</a:t>
            </a:r>
          </a:p>
          <a:p>
            <a:r>
              <a:rPr lang="en-US" dirty="0" smtClean="0"/>
              <a:t>Media*</a:t>
            </a:r>
          </a:p>
          <a:p>
            <a:r>
              <a:rPr lang="en-US" dirty="0" smtClean="0"/>
              <a:t>Sociology</a:t>
            </a:r>
          </a:p>
          <a:p>
            <a:pPr>
              <a:buNone/>
            </a:pPr>
            <a:endParaRPr lang="en-US" dirty="0" smtClean="0"/>
          </a:p>
          <a:p>
            <a:endParaRPr lang="en-US"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b="1" dirty="0" smtClean="0">
                <a:solidFill>
                  <a:schemeClr val="tx1"/>
                </a:solidFill>
              </a:rPr>
              <a:t>*…the only problem is…</a:t>
            </a:r>
            <a:endParaRPr lang="en-US" sz="3200" b="1" dirty="0">
              <a:solidFill>
                <a:schemeClr val="tx1"/>
              </a:solidFill>
            </a:endParaRPr>
          </a:p>
        </p:txBody>
      </p:sp>
      <p:sp>
        <p:nvSpPr>
          <p:cNvPr id="3" name="Content Placeholder 2"/>
          <p:cNvSpPr>
            <a:spLocks noGrp="1"/>
          </p:cNvSpPr>
          <p:nvPr>
            <p:ph idx="1"/>
          </p:nvPr>
        </p:nvSpPr>
        <p:spPr>
          <a:xfrm>
            <a:off x="457200" y="1905000"/>
            <a:ext cx="8229600" cy="4953000"/>
          </a:xfrm>
        </p:spPr>
        <p:txBody>
          <a:bodyPr>
            <a:normAutofit/>
          </a:bodyPr>
          <a:lstStyle/>
          <a:p>
            <a:pPr>
              <a:buNone/>
            </a:pPr>
            <a:r>
              <a:rPr lang="en-US" dirty="0" smtClean="0"/>
              <a:t>…It’s really easy to lie to people with your graphs. </a:t>
            </a:r>
          </a:p>
          <a:p>
            <a:pPr>
              <a:buNone/>
            </a:pPr>
            <a:endParaRPr lang="en-US" dirty="0"/>
          </a:p>
          <a:p>
            <a:pPr>
              <a:buNone/>
            </a:pPr>
            <a:r>
              <a:rPr lang="en-US" dirty="0" smtClean="0"/>
              <a:t>This is done by not having proper</a:t>
            </a:r>
          </a:p>
          <a:p>
            <a:r>
              <a:rPr lang="en-US" dirty="0" smtClean="0"/>
              <a:t>Scaling</a:t>
            </a:r>
          </a:p>
          <a:p>
            <a:r>
              <a:rPr lang="en-US" dirty="0" smtClean="0"/>
              <a:t>Labeling </a:t>
            </a:r>
          </a:p>
          <a:p>
            <a:r>
              <a:rPr lang="en-US" dirty="0" smtClean="0"/>
              <a:t>Sizing</a:t>
            </a:r>
          </a:p>
          <a:p>
            <a:r>
              <a:rPr lang="en-US" dirty="0" smtClean="0"/>
              <a:t>Descriptions</a:t>
            </a:r>
          </a:p>
          <a:p>
            <a:r>
              <a:rPr lang="en-US" dirty="0" smtClean="0"/>
              <a:t>Color choice</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b="1" dirty="0" smtClean="0">
                <a:solidFill>
                  <a:schemeClr val="tx1"/>
                </a:solidFill>
              </a:rPr>
              <a:t>Some types of graphs:</a:t>
            </a:r>
            <a:endParaRPr lang="en-US" sz="3200" b="1" dirty="0">
              <a:solidFill>
                <a:schemeClr val="tx1"/>
              </a:solidFill>
            </a:endParaRPr>
          </a:p>
        </p:txBody>
      </p:sp>
      <p:sp>
        <p:nvSpPr>
          <p:cNvPr id="7" name="Content Placeholder 6"/>
          <p:cNvSpPr>
            <a:spLocks noGrp="1"/>
          </p:cNvSpPr>
          <p:nvPr>
            <p:ph idx="1"/>
          </p:nvPr>
        </p:nvSpPr>
        <p:spPr/>
        <p:txBody>
          <a:bodyPr>
            <a:normAutofit/>
          </a:bodyPr>
          <a:lstStyle/>
          <a:p>
            <a:r>
              <a:rPr lang="en-US" dirty="0" smtClean="0"/>
              <a:t>Linear</a:t>
            </a:r>
          </a:p>
          <a:p>
            <a:r>
              <a:rPr lang="en-US" dirty="0" smtClean="0"/>
              <a:t>Bar graphs</a:t>
            </a:r>
          </a:p>
          <a:p>
            <a:r>
              <a:rPr lang="en-US" dirty="0" smtClean="0"/>
              <a:t>Gantt charts</a:t>
            </a:r>
          </a:p>
          <a:p>
            <a:r>
              <a:rPr lang="en-US" dirty="0" smtClean="0"/>
              <a:t>Scatter plot</a:t>
            </a:r>
          </a:p>
          <a:p>
            <a:r>
              <a:rPr lang="en-US" dirty="0" smtClean="0"/>
              <a:t>Triangular plot</a:t>
            </a:r>
          </a:p>
          <a:p>
            <a:r>
              <a:rPr lang="en-US" dirty="0" smtClean="0"/>
              <a:t>Quadratic</a:t>
            </a:r>
          </a:p>
          <a:p>
            <a:r>
              <a:rPr lang="en-US" dirty="0" smtClean="0"/>
              <a:t>Sinusoidal</a:t>
            </a:r>
            <a:endParaRPr lang="en-US"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b="1" dirty="0" smtClean="0">
                <a:solidFill>
                  <a:schemeClr val="tx1"/>
                </a:solidFill>
              </a:rPr>
              <a:t>Linear Relationships:</a:t>
            </a:r>
            <a:endParaRPr lang="en-US" sz="3200" b="1" dirty="0">
              <a:solidFill>
                <a:schemeClr val="tx1"/>
              </a:solidFill>
            </a:endParaRPr>
          </a:p>
        </p:txBody>
      </p:sp>
      <p:pic>
        <p:nvPicPr>
          <p:cNvPr id="4" name="Content Placeholder 3" descr="relationships.gif"/>
          <p:cNvPicPr>
            <a:picLocks noGrp="1" noChangeAspect="1"/>
          </p:cNvPicPr>
          <p:nvPr>
            <p:ph idx="1"/>
          </p:nvPr>
        </p:nvPicPr>
        <p:blipFill>
          <a:blip r:embed="rId3"/>
          <a:stretch>
            <a:fillRect/>
          </a:stretch>
        </p:blipFill>
        <p:spPr>
          <a:xfrm>
            <a:off x="1676400" y="1447800"/>
            <a:ext cx="5410200" cy="5410200"/>
          </a:xfrm>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b="1" dirty="0" smtClean="0">
                <a:solidFill>
                  <a:schemeClr val="tx1"/>
                </a:solidFill>
              </a:rPr>
              <a:t>Data set meanings:</a:t>
            </a:r>
            <a:endParaRPr lang="en-US" sz="3200" b="1" dirty="0">
              <a:solidFill>
                <a:schemeClr val="tx1"/>
              </a:solidFill>
            </a:endParaRPr>
          </a:p>
        </p:txBody>
      </p:sp>
      <p:sp>
        <p:nvSpPr>
          <p:cNvPr id="3" name="Content Placeholder 2"/>
          <p:cNvSpPr>
            <a:spLocks noGrp="1"/>
          </p:cNvSpPr>
          <p:nvPr>
            <p:ph idx="1"/>
          </p:nvPr>
        </p:nvSpPr>
        <p:spPr>
          <a:xfrm>
            <a:off x="914400" y="1600200"/>
            <a:ext cx="7772400" cy="5074440"/>
          </a:xfrm>
        </p:spPr>
        <p:txBody>
          <a:bodyPr>
            <a:normAutofit lnSpcReduction="10000"/>
          </a:bodyPr>
          <a:lstStyle/>
          <a:p>
            <a:r>
              <a:rPr lang="en-US" dirty="0" smtClean="0"/>
              <a:t>No correlation : no apparent meaning can be drawn</a:t>
            </a:r>
          </a:p>
          <a:p>
            <a:pPr lvl="1"/>
            <a:r>
              <a:rPr lang="en-US" dirty="0" smtClean="0"/>
              <a:t>No relationship</a:t>
            </a:r>
          </a:p>
          <a:p>
            <a:pPr lvl="1">
              <a:buNone/>
            </a:pPr>
            <a:endParaRPr lang="en-US" dirty="0" smtClean="0"/>
          </a:p>
          <a:p>
            <a:r>
              <a:rPr lang="en-US" dirty="0" smtClean="0"/>
              <a:t>Positive Relationship: as one quantity increases, so does the other</a:t>
            </a:r>
          </a:p>
          <a:p>
            <a:pPr lvl="1"/>
            <a:r>
              <a:rPr lang="en-US" dirty="0" smtClean="0"/>
              <a:t>Possible relationship </a:t>
            </a:r>
          </a:p>
          <a:p>
            <a:pPr>
              <a:buNone/>
            </a:pPr>
            <a:endParaRPr lang="en-US" dirty="0" smtClean="0"/>
          </a:p>
          <a:p>
            <a:r>
              <a:rPr lang="en-US" dirty="0" smtClean="0"/>
              <a:t>Negative Relationship: as one quantity increases, the other does not</a:t>
            </a:r>
          </a:p>
          <a:p>
            <a:pPr lvl="1"/>
            <a:r>
              <a:rPr lang="en-US" dirty="0" smtClean="0"/>
              <a:t>Possible relationship</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chemeClr val="tx1"/>
                </a:solidFill>
              </a:rPr>
              <a:t>Is there </a:t>
            </a:r>
            <a:r>
              <a:rPr lang="en-US" b="1" i="1" dirty="0" smtClean="0">
                <a:solidFill>
                  <a:schemeClr val="tx1"/>
                </a:solidFill>
              </a:rPr>
              <a:t>necessarily</a:t>
            </a:r>
            <a:r>
              <a:rPr lang="en-US" b="1" dirty="0" smtClean="0">
                <a:solidFill>
                  <a:schemeClr val="tx1"/>
                </a:solidFill>
              </a:rPr>
              <a:t> a relationship?</a:t>
            </a:r>
            <a:endParaRPr lang="en-US" b="1" dirty="0">
              <a:solidFill>
                <a:schemeClr val="tx1"/>
              </a:solidFill>
            </a:endParaRPr>
          </a:p>
        </p:txBody>
      </p:sp>
      <p:pic>
        <p:nvPicPr>
          <p:cNvPr id="4" name="Picture 3" descr="jamgraph.gif"/>
          <p:cNvPicPr>
            <a:picLocks noChangeAspect="1"/>
          </p:cNvPicPr>
          <p:nvPr/>
        </p:nvPicPr>
        <p:blipFill>
          <a:blip r:embed="rId3"/>
          <a:srcRect t="6667" r="6667"/>
          <a:stretch>
            <a:fillRect/>
          </a:stretch>
        </p:blipFill>
        <p:spPr>
          <a:xfrm>
            <a:off x="1752600" y="1905000"/>
            <a:ext cx="4953000" cy="4953000"/>
          </a:xfrm>
          <a:prstGeom prst="rect">
            <a:avLst/>
          </a:prstGeom>
        </p:spPr>
      </p:pic>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Metro">
  <a:themeElements>
    <a:clrScheme name="Metro">
      <a:dk1>
        <a:sysClr val="windowText" lastClr="000000"/>
      </a:dk1>
      <a:lt1>
        <a:sysClr val="window" lastClr="FFFFFF"/>
      </a:lt1>
      <a:dk2>
        <a:srgbClr val="4E5B6F"/>
      </a:dk2>
      <a:lt2>
        <a:srgbClr val="D6ECFF"/>
      </a:lt2>
      <a:accent1>
        <a:srgbClr val="7FD13B"/>
      </a:accent1>
      <a:accent2>
        <a:srgbClr val="EA157A"/>
      </a:accent2>
      <a:accent3>
        <a:srgbClr val="FEB80A"/>
      </a:accent3>
      <a:accent4>
        <a:srgbClr val="00ADDC"/>
      </a:accent4>
      <a:accent5>
        <a:srgbClr val="738AC8"/>
      </a:accent5>
      <a:accent6>
        <a:srgbClr val="1AB39F"/>
      </a:accent6>
      <a:hlink>
        <a:srgbClr val="EB8803"/>
      </a:hlink>
      <a:folHlink>
        <a:srgbClr val="5F7791"/>
      </a:folHlink>
    </a:clrScheme>
    <a:fontScheme name="Metro">
      <a:majorFont>
        <a:latin typeface="Consolas"/>
        <a:ea typeface=""/>
        <a:cs typeface=""/>
        <a:font script="Jpan" typeface="HG丸ｺﾞｼｯｸM-PRO"/>
        <a:font script="Hang" typeface="HY중고딕"/>
        <a:font script="Hans" typeface="华文楷体"/>
        <a:font script="Hant" typeface="新細明體"/>
        <a:font script="Arab" typeface="Tahoma"/>
        <a:font script="Hebr" typeface="Levenim MT"/>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Corbel"/>
        <a:ea typeface=""/>
        <a:cs typeface=""/>
        <a:font script="Jpan" typeface="HGｺﾞｼｯｸM"/>
        <a:font script="Hang" typeface="맑은 고딕"/>
        <a:font script="Hans" typeface="宋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bg1">
                <a:shade val="100000"/>
                <a:satMod val="150000"/>
              </a:schemeClr>
            </a:gs>
            <a:gs pos="65000">
              <a:schemeClr val="bg1">
                <a:shade val="90000"/>
                <a:satMod val="375000"/>
              </a:schemeClr>
            </a:gs>
            <a:gs pos="100000">
              <a:schemeClr val="phClr">
                <a:tint val="88000"/>
                <a:satMod val="400000"/>
              </a:schemeClr>
            </a:gs>
          </a:gsLst>
          <a:lin ang="5400000" scaled="0"/>
        </a:gradFill>
        <a:blipFill>
          <a:blip xmlns:r="http://schemas.openxmlformats.org/officeDocument/2006/relationships" r:embed="rId1">
            <a:duotone>
              <a:schemeClr val="phClr">
                <a:shade val="40000"/>
                <a:satMod val="180000"/>
              </a:schemeClr>
              <a:schemeClr val="phClr">
                <a:tint val="90000"/>
                <a:satMod val="200000"/>
              </a:schemeClr>
            </a:duotone>
          </a:blip>
          <a:tile tx="0" ty="0" sx="80000" sy="8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Metro</Template>
  <TotalTime>5244</TotalTime>
  <Words>417</Words>
  <Application>Microsoft Office PowerPoint</Application>
  <PresentationFormat>On-screen Show (4:3)</PresentationFormat>
  <Paragraphs>89</Paragraphs>
  <Slides>25</Slides>
  <Notes>11</Notes>
  <HiddenSlides>0</HiddenSlides>
  <MMClips>0</MMClips>
  <ScaleCrop>false</ScaleCrop>
  <HeadingPairs>
    <vt:vector size="4" baseType="variant">
      <vt:variant>
        <vt:lpstr>Theme</vt:lpstr>
      </vt:variant>
      <vt:variant>
        <vt:i4>1</vt:i4>
      </vt:variant>
      <vt:variant>
        <vt:lpstr>Slide Titles</vt:lpstr>
      </vt:variant>
      <vt:variant>
        <vt:i4>25</vt:i4>
      </vt:variant>
    </vt:vector>
  </HeadingPairs>
  <TitlesOfParts>
    <vt:vector size="26" baseType="lpstr">
      <vt:lpstr>Metro</vt:lpstr>
      <vt:lpstr>Looking at graphs:  Types, Interpretation, and Meaning</vt:lpstr>
      <vt:lpstr>We’re going to learn about:</vt:lpstr>
      <vt:lpstr>Purpose of Graphs:</vt:lpstr>
      <vt:lpstr>Graphs are used in:</vt:lpstr>
      <vt:lpstr>*…the only problem is…</vt:lpstr>
      <vt:lpstr>Some types of graphs:</vt:lpstr>
      <vt:lpstr>Linear Relationships:</vt:lpstr>
      <vt:lpstr>Data set meanings:</vt:lpstr>
      <vt:lpstr>Is there necessarily a relationship?</vt:lpstr>
      <vt:lpstr>What are these examples of? </vt:lpstr>
      <vt:lpstr>Slide 11</vt:lpstr>
      <vt:lpstr>What is this graph saying?</vt:lpstr>
      <vt:lpstr>Slide 13</vt:lpstr>
      <vt:lpstr>Bar Graph</vt:lpstr>
      <vt:lpstr>Slide 15</vt:lpstr>
      <vt:lpstr>Gantt Charts</vt:lpstr>
      <vt:lpstr>Slide 17</vt:lpstr>
      <vt:lpstr>Triangular Plot</vt:lpstr>
      <vt:lpstr>Quadratic Functions</vt:lpstr>
      <vt:lpstr>Sinusoidal Functions</vt:lpstr>
      <vt:lpstr>Slide 21</vt:lpstr>
      <vt:lpstr>Slide 22</vt:lpstr>
      <vt:lpstr>What do these graphs tell us?</vt:lpstr>
      <vt:lpstr>Slide 24</vt:lpstr>
      <vt:lpstr>Slide 25</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Hat</dc:creator>
  <cp:lastModifiedBy>Hat</cp:lastModifiedBy>
  <cp:revision>127</cp:revision>
  <dcterms:created xsi:type="dcterms:W3CDTF">2014-11-06T18:22:20Z</dcterms:created>
  <dcterms:modified xsi:type="dcterms:W3CDTF">2014-12-04T01:25:57Z</dcterms:modified>
</cp:coreProperties>
</file>